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02" r:id="rId5"/>
  </p:sldMasterIdLst>
  <p:notesMasterIdLst>
    <p:notesMasterId r:id="rId42"/>
  </p:notesMasterIdLst>
  <p:handoutMasterIdLst>
    <p:handoutMasterId r:id="rId43"/>
  </p:handoutMasterIdLst>
  <p:sldIdLst>
    <p:sldId id="461" r:id="rId6"/>
    <p:sldId id="584" r:id="rId7"/>
    <p:sldId id="576" r:id="rId8"/>
    <p:sldId id="577" r:id="rId9"/>
    <p:sldId id="594" r:id="rId10"/>
    <p:sldId id="591" r:id="rId11"/>
    <p:sldId id="582" r:id="rId12"/>
    <p:sldId id="521" r:id="rId13"/>
    <p:sldId id="525" r:id="rId14"/>
    <p:sldId id="592" r:id="rId15"/>
    <p:sldId id="579" r:id="rId16"/>
    <p:sldId id="574" r:id="rId17"/>
    <p:sldId id="595" r:id="rId18"/>
    <p:sldId id="596" r:id="rId19"/>
    <p:sldId id="542" r:id="rId20"/>
    <p:sldId id="545" r:id="rId21"/>
    <p:sldId id="516" r:id="rId22"/>
    <p:sldId id="533" r:id="rId23"/>
    <p:sldId id="540" r:id="rId24"/>
    <p:sldId id="572" r:id="rId25"/>
    <p:sldId id="522" r:id="rId26"/>
    <p:sldId id="568" r:id="rId27"/>
    <p:sldId id="598" r:id="rId28"/>
    <p:sldId id="597" r:id="rId29"/>
    <p:sldId id="599" r:id="rId30"/>
    <p:sldId id="460" r:id="rId31"/>
    <p:sldId id="531" r:id="rId32"/>
    <p:sldId id="558" r:id="rId33"/>
    <p:sldId id="559" r:id="rId34"/>
    <p:sldId id="560" r:id="rId35"/>
    <p:sldId id="561" r:id="rId36"/>
    <p:sldId id="562" r:id="rId37"/>
    <p:sldId id="563" r:id="rId38"/>
    <p:sldId id="564" r:id="rId39"/>
    <p:sldId id="565" r:id="rId40"/>
    <p:sldId id="566" r:id="rId4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p15:clr>
            <a:srgbClr val="A4A3A4"/>
          </p15:clr>
        </p15:guide>
        <p15:guide id="2" orient="horz" pos="845">
          <p15:clr>
            <a:srgbClr val="A4A3A4"/>
          </p15:clr>
        </p15:guide>
        <p15:guide id="3" orient="horz" pos="1298">
          <p15:clr>
            <a:srgbClr val="A4A3A4"/>
          </p15:clr>
        </p15:guide>
        <p15:guide id="4" pos="884">
          <p15:clr>
            <a:srgbClr val="A4A3A4"/>
          </p15:clr>
        </p15:guide>
        <p15:guide id="5" pos="5424">
          <p15:clr>
            <a:srgbClr val="A4A3A4"/>
          </p15:clr>
        </p15:guide>
        <p15:guide id="6" pos="3833">
          <p15:clr>
            <a:srgbClr val="A4A3A4"/>
          </p15:clr>
        </p15:guide>
        <p15:guide id="7" pos="12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eu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50004"/>
    <a:srgbClr val="000000"/>
    <a:srgbClr val="FF6B6B"/>
    <a:srgbClr val="154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80" autoAdjust="0"/>
  </p:normalViewPr>
  <p:slideViewPr>
    <p:cSldViewPr snapToGrid="0">
      <p:cViewPr varScale="1">
        <p:scale>
          <a:sx n="63" d="100"/>
          <a:sy n="63" d="100"/>
        </p:scale>
        <p:origin x="1620" y="60"/>
      </p:cViewPr>
      <p:guideLst>
        <p:guide orient="horz" pos="4065"/>
        <p:guide orient="horz" pos="845"/>
        <p:guide orient="horz" pos="1298"/>
        <p:guide pos="884"/>
        <p:guide pos="5424"/>
        <p:guide pos="3833"/>
        <p:guide pos="1292"/>
      </p:guideLst>
    </p:cSldViewPr>
  </p:slideViewPr>
  <p:outlineViewPr>
    <p:cViewPr>
      <p:scale>
        <a:sx n="33" d="100"/>
        <a:sy n="33" d="100"/>
      </p:scale>
      <p:origin x="0" y="13688"/>
    </p:cViewPr>
  </p:outlineViewPr>
  <p:notesTextViewPr>
    <p:cViewPr>
      <p:scale>
        <a:sx n="1" d="1"/>
        <a:sy n="1" d="1"/>
      </p:scale>
      <p:origin x="0" y="0"/>
    </p:cViewPr>
  </p:notesTextViewPr>
  <p:sorterViewPr>
    <p:cViewPr>
      <p:scale>
        <a:sx n="100" d="100"/>
        <a:sy n="100" d="100"/>
      </p:scale>
      <p:origin x="0" y="1302"/>
    </p:cViewPr>
  </p:sorterViewPr>
  <p:notesViewPr>
    <p:cSldViewPr snapToGrid="0">
      <p:cViewPr varScale="1">
        <p:scale>
          <a:sx n="59" d="100"/>
          <a:sy n="59" d="100"/>
        </p:scale>
        <p:origin x="-2556" y="-90"/>
      </p:cViewPr>
      <p:guideLst>
        <p:guide orient="horz" pos="2880"/>
        <p:guide pos="2160"/>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Eindrapportage herinrichtingsprojecten en verdwijnend verkeer</a:t>
            </a:r>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sv-SE"/>
              <a:t>Tanja Vonk en Stefan Talen</a:t>
            </a:r>
            <a:endParaRPr lang="nl-NL" dirty="0"/>
          </a:p>
        </p:txBody>
      </p:sp>
      <p:sp>
        <p:nvSpPr>
          <p:cNvPr id="5" name="Tijdelijke aanduiding voor dianummer 4" hidden="1"/>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67C337-BE69-40D5-A2C3-B572D8434EAF}" type="slidenum">
              <a:rPr lang="nl-NL" smtClean="0"/>
              <a:t>‹nr.›</a:t>
            </a:fld>
            <a:endParaRPr lang="nl-NL" dirty="0"/>
          </a:p>
        </p:txBody>
      </p:sp>
    </p:spTree>
    <p:extLst>
      <p:ext uri="{BB962C8B-B14F-4D97-AF65-F5344CB8AC3E}">
        <p14:creationId xmlns:p14="http://schemas.microsoft.com/office/powerpoint/2010/main" val="21427937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Eindrapportage herinrichtingsprojecten en verdwijnend verkeer</a:t>
            </a:r>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nl-NL"/>
              <a:t>woensdag 15 februari 2017</a:t>
            </a:r>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sv-SE"/>
              <a:t>Tanja Vonk en Stefan Talen</a:t>
            </a:r>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935DF-413D-4C75-8A60-925A728E0BBB}" type="slidenum">
              <a:rPr lang="nl-NL" smtClean="0"/>
              <a:t>‹nr.›</a:t>
            </a:fld>
            <a:endParaRPr lang="nl-NL" dirty="0"/>
          </a:p>
        </p:txBody>
      </p:sp>
    </p:spTree>
    <p:extLst>
      <p:ext uri="{BB962C8B-B14F-4D97-AF65-F5344CB8AC3E}">
        <p14:creationId xmlns:p14="http://schemas.microsoft.com/office/powerpoint/2010/main" val="392576607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Er zijn in ieder geval genoeg projecten gaande</a:t>
            </a:r>
            <a:r>
              <a:rPr lang="nl-NL" baseline="0" dirty="0"/>
              <a:t> waar het een rol zou kunnen spelen</a:t>
            </a:r>
            <a:endParaRPr lang="nl-NL" dirty="0"/>
          </a:p>
        </p:txBody>
      </p:sp>
      <p:sp>
        <p:nvSpPr>
          <p:cNvPr id="4" name="Header Placeholder 3"/>
          <p:cNvSpPr>
            <a:spLocks noGrp="1"/>
          </p:cNvSpPr>
          <p:nvPr>
            <p:ph type="hdr" sz="quarter" idx="10"/>
          </p:nvPr>
        </p:nvSpPr>
        <p:spPr/>
        <p:txBody>
          <a:bodyPr/>
          <a:lstStyle/>
          <a:p>
            <a:r>
              <a:rPr lang="nl-NL"/>
              <a:t>Eindrapportage herinrichtingsprojecten en verdwijnend verkeer</a:t>
            </a:r>
            <a:endParaRPr lang="nl-NL" dirty="0"/>
          </a:p>
        </p:txBody>
      </p:sp>
      <p:sp>
        <p:nvSpPr>
          <p:cNvPr id="5" name="Date Placeholder 4"/>
          <p:cNvSpPr>
            <a:spLocks noGrp="1"/>
          </p:cNvSpPr>
          <p:nvPr>
            <p:ph type="dt" idx="11"/>
          </p:nvPr>
        </p:nvSpPr>
        <p:spPr/>
        <p:txBody>
          <a:bodyPr/>
          <a:lstStyle/>
          <a:p>
            <a:r>
              <a:rPr lang="nl-NL"/>
              <a:t>woensdag 15 februari 2017</a:t>
            </a:r>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6</a:t>
            </a:fld>
            <a:endParaRPr lang="nl-NL" dirty="0"/>
          </a:p>
        </p:txBody>
      </p:sp>
    </p:spTree>
    <p:extLst>
      <p:ext uri="{BB962C8B-B14F-4D97-AF65-F5344CB8AC3E}">
        <p14:creationId xmlns:p14="http://schemas.microsoft.com/office/powerpoint/2010/main" val="184679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77298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154552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419112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Heeft vaak impact op de ruimte die de auto krijgt. </a:t>
            </a:r>
            <a:r>
              <a:rPr lang="nl-NL" dirty="0"/>
              <a:t>Vergelijkbare processen: bestaande</a:t>
            </a:r>
            <a:r>
              <a:rPr lang="nl-NL" baseline="0" dirty="0"/>
              <a:t> situatie wordt veranderd: dat roept reacties op. </a:t>
            </a:r>
            <a:endParaRPr lang="nl-NL" dirty="0"/>
          </a:p>
        </p:txBody>
      </p:sp>
      <p:sp>
        <p:nvSpPr>
          <p:cNvPr id="4" name="Header Placeholder 3"/>
          <p:cNvSpPr>
            <a:spLocks noGrp="1"/>
          </p:cNvSpPr>
          <p:nvPr>
            <p:ph type="hdr" sz="quarter" idx="10"/>
          </p:nvPr>
        </p:nvSpPr>
        <p:spPr/>
        <p:txBody>
          <a:bodyPr/>
          <a:lstStyle/>
          <a:p>
            <a:r>
              <a:rPr lang="nl-NL"/>
              <a:t>werksessie verdwijnend verkeer</a:t>
            </a:r>
            <a:endParaRPr lang="nl-NL" dirty="0"/>
          </a:p>
        </p:txBody>
      </p:sp>
      <p:sp>
        <p:nvSpPr>
          <p:cNvPr id="5" name="Date Placeholder 4"/>
          <p:cNvSpPr>
            <a:spLocks noGrp="1"/>
          </p:cNvSpPr>
          <p:nvPr>
            <p:ph type="dt" idx="11"/>
          </p:nvPr>
        </p:nvSpPr>
        <p:spPr/>
        <p:txBody>
          <a:bodyPr/>
          <a:lstStyle/>
          <a:p>
            <a:r>
              <a:rPr lang="nl-NL"/>
              <a:t>dinsdag 7 februari 2017</a:t>
            </a:r>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7</a:t>
            </a:fld>
            <a:endParaRPr lang="nl-NL" dirty="0"/>
          </a:p>
        </p:txBody>
      </p:sp>
    </p:spTree>
    <p:extLst>
      <p:ext uri="{BB962C8B-B14F-4D97-AF65-F5344CB8AC3E}">
        <p14:creationId xmlns:p14="http://schemas.microsoft.com/office/powerpoint/2010/main" val="420132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27471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Veel</a:t>
            </a:r>
            <a:r>
              <a:rPr lang="nl-NL" baseline="0" dirty="0"/>
              <a:t> cases bekeken. In theorie zegt iedereen wel dat lokale omstandigheden sterk verschillen, in praktijk werken we vooral vanuit de aanname dat de hoeveelheid verkeer gelijk blijft (mensen blijven in hun auto zitten).</a:t>
            </a:r>
            <a:endParaRPr lang="nl-NL" dirty="0"/>
          </a:p>
        </p:txBody>
      </p:sp>
      <p:sp>
        <p:nvSpPr>
          <p:cNvPr id="4" name="Header Placeholder 3"/>
          <p:cNvSpPr>
            <a:spLocks noGrp="1"/>
          </p:cNvSpPr>
          <p:nvPr>
            <p:ph type="hdr" sz="quarter" idx="10"/>
          </p:nvPr>
        </p:nvSpPr>
        <p:spPr/>
        <p:txBody>
          <a:bodyPr/>
          <a:lstStyle/>
          <a:p>
            <a:r>
              <a:rPr lang="nl-NL"/>
              <a:t>werksessie verdwijnend verkeer</a:t>
            </a:r>
            <a:endParaRPr lang="nl-NL" dirty="0"/>
          </a:p>
        </p:txBody>
      </p:sp>
      <p:sp>
        <p:nvSpPr>
          <p:cNvPr id="5" name="Date Placeholder 4"/>
          <p:cNvSpPr>
            <a:spLocks noGrp="1"/>
          </p:cNvSpPr>
          <p:nvPr>
            <p:ph type="dt" idx="11"/>
          </p:nvPr>
        </p:nvSpPr>
        <p:spPr/>
        <p:txBody>
          <a:bodyPr/>
          <a:lstStyle/>
          <a:p>
            <a:r>
              <a:rPr lang="nl-NL"/>
              <a:t>dinsdag 7 februari 2017</a:t>
            </a:r>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11</a:t>
            </a:fld>
            <a:endParaRPr lang="nl-NL" dirty="0"/>
          </a:p>
        </p:txBody>
      </p:sp>
    </p:spTree>
    <p:extLst>
      <p:ext uri="{BB962C8B-B14F-4D97-AF65-F5344CB8AC3E}">
        <p14:creationId xmlns:p14="http://schemas.microsoft.com/office/powerpoint/2010/main" val="343474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48671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155785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228686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392372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endParaRPr lang="nl-NL" dirty="0"/>
          </a:p>
        </p:txBody>
      </p:sp>
      <p:sp>
        <p:nvSpPr>
          <p:cNvPr id="5" name="Date Placeholder 4"/>
          <p:cNvSpPr>
            <a:spLocks noGrp="1"/>
          </p:cNvSpPr>
          <p:nvPr>
            <p:ph type="dt" idx="11"/>
          </p:nvPr>
        </p:nvSpPr>
        <p:spPr/>
        <p:txBody>
          <a:bodyPr/>
          <a:lstStyle/>
          <a:p>
            <a:fld id="{E6EC21D8-2BA0-4B3C-980A-4A3FF683EAE5}" type="datetime8">
              <a:rPr lang="nl-NL" smtClean="0"/>
              <a:t>15-5-2017 18:47</a:t>
            </a:fld>
            <a:endParaRPr lang="nl-NL" dirty="0"/>
          </a:p>
        </p:txBody>
      </p:sp>
    </p:spTree>
    <p:extLst>
      <p:ext uri="{BB962C8B-B14F-4D97-AF65-F5344CB8AC3E}">
        <p14:creationId xmlns:p14="http://schemas.microsoft.com/office/powerpoint/2010/main" val="421266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9714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3" name="Groep 2"/>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07226" y="6582839"/>
            <a:ext cx="69230" cy="143998"/>
          </a:xfrm>
          <a:prstGeom prst="rect">
            <a:avLst/>
          </a:prstGeom>
        </p:spPr>
      </p:pic>
      <p:sp>
        <p:nvSpPr>
          <p:cNvPr id="8" name="Tijdelijke aanduiding voor afbeelding 7"/>
          <p:cNvSpPr>
            <a:spLocks noGrp="1"/>
          </p:cNvSpPr>
          <p:nvPr userDrawn="1">
            <p:ph type="pic" sz="quarter" idx="10"/>
          </p:nvPr>
        </p:nvSpPr>
        <p:spPr>
          <a:xfrm>
            <a:off x="8607226" y="6582839"/>
            <a:ext cx="69230" cy="143998"/>
          </a:xfrm>
        </p:spPr>
        <p:txBody>
          <a:bodyPr/>
          <a:lstStyle/>
          <a:p>
            <a:r>
              <a:rPr lang="nl-NL" dirty="0"/>
              <a:t>Click icon </a:t>
            </a:r>
            <a:r>
              <a:rPr lang="nl-NL" dirty="0" err="1"/>
              <a:t>to</a:t>
            </a:r>
            <a:r>
              <a:rPr lang="nl-NL" dirty="0"/>
              <a:t> </a:t>
            </a:r>
            <a:r>
              <a:rPr lang="nl-NL" dirty="0" err="1"/>
              <a:t>add</a:t>
            </a:r>
            <a:r>
              <a:rPr lang="nl-NL" dirty="0"/>
              <a:t> picture</a:t>
            </a:r>
          </a:p>
        </p:txBody>
      </p:sp>
      <p:pic>
        <p:nvPicPr>
          <p:cNvPr id="9" name="Afbeelding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77" y="4632192"/>
            <a:ext cx="9143245" cy="152387"/>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92597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1" name="Rechthoek 10"/>
          <p:cNvSpPr/>
          <p:nvPr userDrawn="1"/>
        </p:nvSpPr>
        <p:spPr>
          <a:xfrm>
            <a:off x="0" y="6390853"/>
            <a:ext cx="9143622" cy="4638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descr="tno_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200275"/>
          </a:xfrm>
          <a:prstGeom prst="rect">
            <a:avLst/>
          </a:prstGeom>
          <a:solidFill>
            <a:srgbClr val="FFFFFF"/>
          </a:solidFill>
        </p:spPr>
      </p:pic>
      <p:sp>
        <p:nvSpPr>
          <p:cNvPr id="2" name="Titel 1"/>
          <p:cNvSpPr>
            <a:spLocks noGrp="1"/>
          </p:cNvSpPr>
          <p:nvPr>
            <p:ph type="title"/>
          </p:nvPr>
        </p:nvSpPr>
        <p:spPr>
          <a:xfrm>
            <a:off x="556486" y="1342800"/>
            <a:ext cx="8054114" cy="720000"/>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Tijdelijke aanduiding voor inhoud 2"/>
          <p:cNvSpPr>
            <a:spLocks noGrp="1"/>
          </p:cNvSpPr>
          <p:nvPr>
            <p:ph idx="1"/>
          </p:nvPr>
        </p:nvSpPr>
        <p:spPr>
          <a:xfrm>
            <a:off x="556486" y="2199600"/>
            <a:ext cx="8054114" cy="4182150"/>
          </a:xfrm>
          <a:solidFill>
            <a:srgbClr val="FFFFFF"/>
          </a:solidFill>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datum 7"/>
          <p:cNvSpPr>
            <a:spLocks noGrp="1"/>
          </p:cNvSpPr>
          <p:nvPr>
            <p:ph type="dt" sz="half" idx="10"/>
          </p:nvPr>
        </p:nvSpPr>
        <p:spPr/>
        <p:txBody>
          <a:bodyPr/>
          <a:lstStyle/>
          <a:p>
            <a:r>
              <a:rPr lang="nl-NL"/>
              <a:t>11 mei 2017</a:t>
            </a:r>
            <a:endParaRPr lang="nl-NL" dirty="0"/>
          </a:p>
        </p:txBody>
      </p:sp>
      <p:sp>
        <p:nvSpPr>
          <p:cNvPr id="9" name="Tijdelijke aanduiding voor voettekst 8"/>
          <p:cNvSpPr>
            <a:spLocks noGrp="1"/>
          </p:cNvSpPr>
          <p:nvPr>
            <p:ph type="ftr" sz="quarter" idx="11"/>
          </p:nvPr>
        </p:nvSpPr>
        <p:spPr/>
        <p:txBody>
          <a:bodyPr/>
          <a:lstStyle/>
          <a:p>
            <a:endParaRPr lang="nl-NL" dirty="0"/>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
        <p:nvSpPr>
          <p:cNvPr id="12" name="Tijdelijke aanduiding voor afbeelding 7"/>
          <p:cNvSpPr>
            <a:spLocks noGrp="1"/>
          </p:cNvSpPr>
          <p:nvPr>
            <p:ph type="pic" sz="quarter" idx="13"/>
          </p:nvPr>
        </p:nvSpPr>
        <p:spPr>
          <a:xfrm>
            <a:off x="8679234" y="6562800"/>
            <a:ext cx="69230" cy="143998"/>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picture</a:t>
            </a:r>
          </a:p>
        </p:txBody>
      </p:sp>
      <p:sp>
        <p:nvSpPr>
          <p:cNvPr id="13" name="Rechthoek 12"/>
          <p:cNvSpPr/>
          <p:nvPr userDrawn="1"/>
        </p:nvSpPr>
        <p:spPr>
          <a:xfrm>
            <a:off x="-7200" y="2200275"/>
            <a:ext cx="9158400" cy="4190578"/>
          </a:xfrm>
          <a:prstGeom prst="rect">
            <a:avLst/>
          </a:prstGeom>
          <a:no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493577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51000" fill="hold" nodeType="clickEffect">
                                  <p:stCondLst>
                                    <p:cond delay="0"/>
                                  </p:stCondLst>
                                  <p:childTnLst>
                                    <p:animClr clrSpc="rgb" dir="cw">
                                      <p:cBhvr>
                                        <p:cTn id="6" dur="1000" fill="hold"/>
                                        <p:tgtEl>
                                          <p:spTgt spid="13"/>
                                        </p:tgtEl>
                                        <p:attrNameLst>
                                          <p:attrName>fillcolor</p:attrName>
                                        </p:attrNameLst>
                                      </p:cBhvr>
                                      <p:to>
                                        <a:srgbClr val="FFFFFF"/>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wcase Navigation 15">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sp>
        <p:nvSpPr>
          <p:cNvPr id="12" name="Rechthoek 11"/>
          <p:cNvSpPr/>
          <p:nvPr userDrawn="1"/>
        </p:nvSpPr>
        <p:spPr>
          <a:xfrm>
            <a:off x="561777"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 name="Tijdelijke aanduiding voor tekst 159"/>
          <p:cNvSpPr>
            <a:spLocks noGrp="1"/>
          </p:cNvSpPr>
          <p:nvPr>
            <p:ph type="body" sz="quarter" idx="11" hasCustomPrompt="1"/>
          </p:nvPr>
        </p:nvSpPr>
        <p:spPr>
          <a:xfrm>
            <a:off x="654540"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 name="Tijdelijke aanduiding voor afbeelding 157"/>
          <p:cNvSpPr>
            <a:spLocks noGrp="1"/>
          </p:cNvSpPr>
          <p:nvPr>
            <p:ph type="pic" sz="quarter" idx="10"/>
          </p:nvPr>
        </p:nvSpPr>
        <p:spPr>
          <a:xfrm>
            <a:off x="654540" y="1799471"/>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064" y="1280811"/>
            <a:ext cx="34612" cy="126000"/>
          </a:xfrm>
          <a:prstGeom prst="rect">
            <a:avLst/>
          </a:prstGeom>
        </p:spPr>
      </p:pic>
      <p:sp>
        <p:nvSpPr>
          <p:cNvPr id="71" name="Rechthoek 70"/>
          <p:cNvSpPr/>
          <p:nvPr userDrawn="1"/>
        </p:nvSpPr>
        <p:spPr>
          <a:xfrm>
            <a:off x="2226469"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2" name="Tijdelijke aanduiding voor tekst 159"/>
          <p:cNvSpPr>
            <a:spLocks noGrp="1"/>
          </p:cNvSpPr>
          <p:nvPr>
            <p:ph type="body" sz="quarter" idx="13" hasCustomPrompt="1"/>
          </p:nvPr>
        </p:nvSpPr>
        <p:spPr>
          <a:xfrm>
            <a:off x="2319232"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3" name="Tijdelijke aanduiding voor afbeelding 157"/>
          <p:cNvSpPr>
            <a:spLocks noGrp="1"/>
          </p:cNvSpPr>
          <p:nvPr>
            <p:ph type="pic" sz="quarter" idx="14"/>
          </p:nvPr>
        </p:nvSpPr>
        <p:spPr>
          <a:xfrm>
            <a:off x="2319232" y="1799471"/>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74" name="Afbeelding 7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08756" y="1280811"/>
            <a:ext cx="34612" cy="126000"/>
          </a:xfrm>
          <a:prstGeom prst="rect">
            <a:avLst/>
          </a:prstGeom>
        </p:spPr>
      </p:pic>
      <p:sp>
        <p:nvSpPr>
          <p:cNvPr id="75" name="Rechthoek 74"/>
          <p:cNvSpPr/>
          <p:nvPr userDrawn="1"/>
        </p:nvSpPr>
        <p:spPr>
          <a:xfrm>
            <a:off x="388900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6" name="Tijdelijke aanduiding voor tekst 159"/>
          <p:cNvSpPr>
            <a:spLocks noGrp="1"/>
          </p:cNvSpPr>
          <p:nvPr>
            <p:ph type="body" sz="quarter" idx="15" hasCustomPrompt="1"/>
          </p:nvPr>
        </p:nvSpPr>
        <p:spPr>
          <a:xfrm>
            <a:off x="398176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7" name="Tijdelijke aanduiding voor afbeelding 157"/>
          <p:cNvSpPr>
            <a:spLocks noGrp="1"/>
          </p:cNvSpPr>
          <p:nvPr>
            <p:ph type="pic" sz="quarter" idx="16"/>
          </p:nvPr>
        </p:nvSpPr>
        <p:spPr>
          <a:xfrm>
            <a:off x="3981766" y="1799471"/>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78" name="Afbeelding 7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1290" y="1280811"/>
            <a:ext cx="34612" cy="126000"/>
          </a:xfrm>
          <a:prstGeom prst="rect">
            <a:avLst/>
          </a:prstGeom>
        </p:spPr>
      </p:pic>
      <p:sp>
        <p:nvSpPr>
          <p:cNvPr id="79" name="Rechthoek 78"/>
          <p:cNvSpPr/>
          <p:nvPr userDrawn="1"/>
        </p:nvSpPr>
        <p:spPr>
          <a:xfrm>
            <a:off x="5550520"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0" name="Tijdelijke aanduiding voor tekst 159"/>
          <p:cNvSpPr>
            <a:spLocks noGrp="1"/>
          </p:cNvSpPr>
          <p:nvPr>
            <p:ph type="body" sz="quarter" idx="17" hasCustomPrompt="1"/>
          </p:nvPr>
        </p:nvSpPr>
        <p:spPr>
          <a:xfrm>
            <a:off x="5643283"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1" name="Tijdelijke aanduiding voor afbeelding 157"/>
          <p:cNvSpPr>
            <a:spLocks noGrp="1"/>
          </p:cNvSpPr>
          <p:nvPr>
            <p:ph type="pic" sz="quarter" idx="18"/>
          </p:nvPr>
        </p:nvSpPr>
        <p:spPr>
          <a:xfrm>
            <a:off x="5643283" y="1799471"/>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82" name="Afbeelding 8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2807" y="1280811"/>
            <a:ext cx="34612" cy="126000"/>
          </a:xfrm>
          <a:prstGeom prst="rect">
            <a:avLst/>
          </a:prstGeom>
        </p:spPr>
      </p:pic>
      <p:sp>
        <p:nvSpPr>
          <p:cNvPr id="83" name="Rechthoek 82"/>
          <p:cNvSpPr/>
          <p:nvPr userDrawn="1"/>
        </p:nvSpPr>
        <p:spPr>
          <a:xfrm>
            <a:off x="721176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4" name="Tijdelijke aanduiding voor tekst 159"/>
          <p:cNvSpPr>
            <a:spLocks noGrp="1"/>
          </p:cNvSpPr>
          <p:nvPr>
            <p:ph type="body" sz="quarter" idx="19" hasCustomPrompt="1"/>
          </p:nvPr>
        </p:nvSpPr>
        <p:spPr>
          <a:xfrm>
            <a:off x="730452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5" name="Tijdelijke aanduiding voor afbeelding 157"/>
          <p:cNvSpPr>
            <a:spLocks noGrp="1"/>
          </p:cNvSpPr>
          <p:nvPr>
            <p:ph type="pic" sz="quarter" idx="20"/>
          </p:nvPr>
        </p:nvSpPr>
        <p:spPr>
          <a:xfrm>
            <a:off x="7304526" y="1799471"/>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86" name="Afbeelding 8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4050" y="1280811"/>
            <a:ext cx="34612" cy="126000"/>
          </a:xfrm>
          <a:prstGeom prst="rect">
            <a:avLst/>
          </a:prstGeom>
        </p:spPr>
      </p:pic>
      <p:sp>
        <p:nvSpPr>
          <p:cNvPr id="87" name="Rechthoek 86"/>
          <p:cNvSpPr/>
          <p:nvPr userDrawn="1"/>
        </p:nvSpPr>
        <p:spPr>
          <a:xfrm>
            <a:off x="564952"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8" name="Tijdelijke aanduiding voor tekst 159"/>
          <p:cNvSpPr>
            <a:spLocks noGrp="1"/>
          </p:cNvSpPr>
          <p:nvPr>
            <p:ph type="body" sz="quarter" idx="21" hasCustomPrompt="1"/>
          </p:nvPr>
        </p:nvSpPr>
        <p:spPr>
          <a:xfrm>
            <a:off x="657715"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9" name="Tijdelijke aanduiding voor afbeelding 157"/>
          <p:cNvSpPr>
            <a:spLocks noGrp="1"/>
          </p:cNvSpPr>
          <p:nvPr>
            <p:ph type="pic" sz="quarter" idx="22"/>
          </p:nvPr>
        </p:nvSpPr>
        <p:spPr>
          <a:xfrm>
            <a:off x="657715" y="3565395"/>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90" name="Afbeelding 8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7239" y="3046735"/>
            <a:ext cx="34612" cy="126000"/>
          </a:xfrm>
          <a:prstGeom prst="rect">
            <a:avLst/>
          </a:prstGeom>
        </p:spPr>
      </p:pic>
      <p:sp>
        <p:nvSpPr>
          <p:cNvPr id="91" name="Rechthoek 90"/>
          <p:cNvSpPr/>
          <p:nvPr userDrawn="1"/>
        </p:nvSpPr>
        <p:spPr>
          <a:xfrm>
            <a:off x="2229644"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2" name="Tijdelijke aanduiding voor tekst 159"/>
          <p:cNvSpPr>
            <a:spLocks noGrp="1"/>
          </p:cNvSpPr>
          <p:nvPr>
            <p:ph type="body" sz="quarter" idx="23" hasCustomPrompt="1"/>
          </p:nvPr>
        </p:nvSpPr>
        <p:spPr>
          <a:xfrm>
            <a:off x="2322407"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3" name="Tijdelijke aanduiding voor afbeelding 157"/>
          <p:cNvSpPr>
            <a:spLocks noGrp="1"/>
          </p:cNvSpPr>
          <p:nvPr>
            <p:ph type="pic" sz="quarter" idx="24"/>
          </p:nvPr>
        </p:nvSpPr>
        <p:spPr>
          <a:xfrm>
            <a:off x="2322407" y="3565395"/>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94" name="Afbeelding 9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11931" y="3046735"/>
            <a:ext cx="34612" cy="126000"/>
          </a:xfrm>
          <a:prstGeom prst="rect">
            <a:avLst/>
          </a:prstGeom>
        </p:spPr>
      </p:pic>
      <p:sp>
        <p:nvSpPr>
          <p:cNvPr id="95" name="Rechthoek 94"/>
          <p:cNvSpPr/>
          <p:nvPr userDrawn="1"/>
        </p:nvSpPr>
        <p:spPr>
          <a:xfrm>
            <a:off x="389217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6" name="Tijdelijke aanduiding voor tekst 159"/>
          <p:cNvSpPr>
            <a:spLocks noGrp="1"/>
          </p:cNvSpPr>
          <p:nvPr>
            <p:ph type="body" sz="quarter" idx="25" hasCustomPrompt="1"/>
          </p:nvPr>
        </p:nvSpPr>
        <p:spPr>
          <a:xfrm>
            <a:off x="398494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7" name="Tijdelijke aanduiding voor afbeelding 157"/>
          <p:cNvSpPr>
            <a:spLocks noGrp="1"/>
          </p:cNvSpPr>
          <p:nvPr>
            <p:ph type="pic" sz="quarter" idx="26"/>
          </p:nvPr>
        </p:nvSpPr>
        <p:spPr>
          <a:xfrm>
            <a:off x="3984941" y="3565395"/>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98" name="Afbeelding 9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4465" y="3046735"/>
            <a:ext cx="34612" cy="126000"/>
          </a:xfrm>
          <a:prstGeom prst="rect">
            <a:avLst/>
          </a:prstGeom>
        </p:spPr>
      </p:pic>
      <p:sp>
        <p:nvSpPr>
          <p:cNvPr id="99" name="Rechthoek 98"/>
          <p:cNvSpPr/>
          <p:nvPr userDrawn="1"/>
        </p:nvSpPr>
        <p:spPr>
          <a:xfrm>
            <a:off x="5553695"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0" name="Tijdelijke aanduiding voor tekst 159"/>
          <p:cNvSpPr>
            <a:spLocks noGrp="1"/>
          </p:cNvSpPr>
          <p:nvPr>
            <p:ph type="body" sz="quarter" idx="27" hasCustomPrompt="1"/>
          </p:nvPr>
        </p:nvSpPr>
        <p:spPr>
          <a:xfrm>
            <a:off x="5646458"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1" name="Tijdelijke aanduiding voor afbeelding 157"/>
          <p:cNvSpPr>
            <a:spLocks noGrp="1"/>
          </p:cNvSpPr>
          <p:nvPr>
            <p:ph type="pic" sz="quarter" idx="28"/>
          </p:nvPr>
        </p:nvSpPr>
        <p:spPr>
          <a:xfrm>
            <a:off x="5646458" y="3565395"/>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02" name="Afbeelding 10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5982" y="3046735"/>
            <a:ext cx="34612" cy="126000"/>
          </a:xfrm>
          <a:prstGeom prst="rect">
            <a:avLst/>
          </a:prstGeom>
        </p:spPr>
      </p:pic>
      <p:sp>
        <p:nvSpPr>
          <p:cNvPr id="103" name="Rechthoek 102"/>
          <p:cNvSpPr/>
          <p:nvPr userDrawn="1"/>
        </p:nvSpPr>
        <p:spPr>
          <a:xfrm>
            <a:off x="721493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4" name="Tijdelijke aanduiding voor tekst 159"/>
          <p:cNvSpPr>
            <a:spLocks noGrp="1"/>
          </p:cNvSpPr>
          <p:nvPr>
            <p:ph type="body" sz="quarter" idx="29" hasCustomPrompt="1"/>
          </p:nvPr>
        </p:nvSpPr>
        <p:spPr>
          <a:xfrm>
            <a:off x="730770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5" name="Tijdelijke aanduiding voor afbeelding 157"/>
          <p:cNvSpPr>
            <a:spLocks noGrp="1"/>
          </p:cNvSpPr>
          <p:nvPr>
            <p:ph type="pic" sz="quarter" idx="30"/>
          </p:nvPr>
        </p:nvSpPr>
        <p:spPr>
          <a:xfrm>
            <a:off x="7307701" y="3565395"/>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06" name="Afbeelding 10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7225" y="3046735"/>
            <a:ext cx="34612" cy="126000"/>
          </a:xfrm>
          <a:prstGeom prst="rect">
            <a:avLst/>
          </a:prstGeom>
        </p:spPr>
      </p:pic>
      <p:sp>
        <p:nvSpPr>
          <p:cNvPr id="107" name="Rechthoek 106"/>
          <p:cNvSpPr/>
          <p:nvPr userDrawn="1"/>
        </p:nvSpPr>
        <p:spPr>
          <a:xfrm>
            <a:off x="569144"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8" name="Tijdelijke aanduiding voor tekst 159"/>
          <p:cNvSpPr>
            <a:spLocks noGrp="1"/>
          </p:cNvSpPr>
          <p:nvPr>
            <p:ph type="body" sz="quarter" idx="31" hasCustomPrompt="1"/>
          </p:nvPr>
        </p:nvSpPr>
        <p:spPr>
          <a:xfrm>
            <a:off x="661907"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9" name="Tijdelijke aanduiding voor afbeelding 157"/>
          <p:cNvSpPr>
            <a:spLocks noGrp="1"/>
          </p:cNvSpPr>
          <p:nvPr>
            <p:ph type="pic" sz="quarter" idx="32"/>
          </p:nvPr>
        </p:nvSpPr>
        <p:spPr>
          <a:xfrm>
            <a:off x="661907" y="5323179"/>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10" name="Afbeelding 10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1431" y="4804519"/>
            <a:ext cx="34612" cy="126000"/>
          </a:xfrm>
          <a:prstGeom prst="rect">
            <a:avLst/>
          </a:prstGeom>
        </p:spPr>
      </p:pic>
      <p:sp>
        <p:nvSpPr>
          <p:cNvPr id="111" name="Rechthoek 110"/>
          <p:cNvSpPr/>
          <p:nvPr userDrawn="1"/>
        </p:nvSpPr>
        <p:spPr>
          <a:xfrm>
            <a:off x="2233836"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2" name="Tijdelijke aanduiding voor tekst 159"/>
          <p:cNvSpPr>
            <a:spLocks noGrp="1"/>
          </p:cNvSpPr>
          <p:nvPr>
            <p:ph type="body" sz="quarter" idx="33" hasCustomPrompt="1"/>
          </p:nvPr>
        </p:nvSpPr>
        <p:spPr>
          <a:xfrm>
            <a:off x="2326599"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3" name="Tijdelijke aanduiding voor afbeelding 157"/>
          <p:cNvSpPr>
            <a:spLocks noGrp="1"/>
          </p:cNvSpPr>
          <p:nvPr>
            <p:ph type="pic" sz="quarter" idx="34"/>
          </p:nvPr>
        </p:nvSpPr>
        <p:spPr>
          <a:xfrm>
            <a:off x="2326599" y="5323179"/>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14" name="Afbeelding 1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16123" y="4804519"/>
            <a:ext cx="34612" cy="126000"/>
          </a:xfrm>
          <a:prstGeom prst="rect">
            <a:avLst/>
          </a:prstGeom>
        </p:spPr>
      </p:pic>
      <p:sp>
        <p:nvSpPr>
          <p:cNvPr id="115" name="Rechthoek 114"/>
          <p:cNvSpPr/>
          <p:nvPr userDrawn="1"/>
        </p:nvSpPr>
        <p:spPr>
          <a:xfrm>
            <a:off x="389637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6" name="Tijdelijke aanduiding voor tekst 159"/>
          <p:cNvSpPr>
            <a:spLocks noGrp="1"/>
          </p:cNvSpPr>
          <p:nvPr>
            <p:ph type="body" sz="quarter" idx="35" hasCustomPrompt="1"/>
          </p:nvPr>
        </p:nvSpPr>
        <p:spPr>
          <a:xfrm>
            <a:off x="398913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7" name="Tijdelijke aanduiding voor afbeelding 157"/>
          <p:cNvSpPr>
            <a:spLocks noGrp="1"/>
          </p:cNvSpPr>
          <p:nvPr>
            <p:ph type="pic" sz="quarter" idx="36"/>
          </p:nvPr>
        </p:nvSpPr>
        <p:spPr>
          <a:xfrm>
            <a:off x="3989133" y="5323179"/>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18" name="Afbeelding 1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8657" y="4804519"/>
            <a:ext cx="34612" cy="126000"/>
          </a:xfrm>
          <a:prstGeom prst="rect">
            <a:avLst/>
          </a:prstGeom>
        </p:spPr>
      </p:pic>
      <p:sp>
        <p:nvSpPr>
          <p:cNvPr id="119" name="Rechthoek 118"/>
          <p:cNvSpPr/>
          <p:nvPr userDrawn="1"/>
        </p:nvSpPr>
        <p:spPr>
          <a:xfrm>
            <a:off x="5557887"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0" name="Tijdelijke aanduiding voor tekst 159"/>
          <p:cNvSpPr>
            <a:spLocks noGrp="1"/>
          </p:cNvSpPr>
          <p:nvPr>
            <p:ph type="body" sz="quarter" idx="37" hasCustomPrompt="1"/>
          </p:nvPr>
        </p:nvSpPr>
        <p:spPr>
          <a:xfrm>
            <a:off x="5650650"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1" name="Tijdelijke aanduiding voor afbeelding 157"/>
          <p:cNvSpPr>
            <a:spLocks noGrp="1"/>
          </p:cNvSpPr>
          <p:nvPr>
            <p:ph type="pic" sz="quarter" idx="38"/>
          </p:nvPr>
        </p:nvSpPr>
        <p:spPr>
          <a:xfrm>
            <a:off x="5650650" y="5323179"/>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22" name="Afbeelding 1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40174" y="4804519"/>
            <a:ext cx="34612" cy="126000"/>
          </a:xfrm>
          <a:prstGeom prst="rect">
            <a:avLst/>
          </a:prstGeom>
        </p:spPr>
      </p:pic>
      <p:sp>
        <p:nvSpPr>
          <p:cNvPr id="123" name="Rechthoek 122"/>
          <p:cNvSpPr/>
          <p:nvPr userDrawn="1"/>
        </p:nvSpPr>
        <p:spPr>
          <a:xfrm>
            <a:off x="721913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4" name="Tijdelijke aanduiding voor tekst 159"/>
          <p:cNvSpPr>
            <a:spLocks noGrp="1"/>
          </p:cNvSpPr>
          <p:nvPr>
            <p:ph type="body" sz="quarter" idx="39" hasCustomPrompt="1"/>
          </p:nvPr>
        </p:nvSpPr>
        <p:spPr>
          <a:xfrm>
            <a:off x="731189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5" name="Tijdelijke aanduiding voor afbeelding 157"/>
          <p:cNvSpPr>
            <a:spLocks noGrp="1"/>
          </p:cNvSpPr>
          <p:nvPr>
            <p:ph type="pic" sz="quarter" idx="40"/>
          </p:nvPr>
        </p:nvSpPr>
        <p:spPr>
          <a:xfrm>
            <a:off x="7311893" y="5323179"/>
            <a:ext cx="1224136"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26" name="Afbeelding 1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01417" y="4804519"/>
            <a:ext cx="34612" cy="126000"/>
          </a:xfrm>
          <a:prstGeom prst="rect">
            <a:avLst/>
          </a:prstGeom>
        </p:spPr>
      </p:pic>
      <p:sp>
        <p:nvSpPr>
          <p:cNvPr id="2" name="Tijdelijke aanduiding voor datum 1"/>
          <p:cNvSpPr>
            <a:spLocks noGrp="1"/>
          </p:cNvSpPr>
          <p:nvPr>
            <p:ph type="dt" sz="half" idx="41"/>
          </p:nvPr>
        </p:nvSpPr>
        <p:spPr/>
        <p:txBody>
          <a:bodyPr/>
          <a:lstStyle/>
          <a:p>
            <a:r>
              <a:rPr lang="nl-NL"/>
              <a:t>11 mei 2017</a:t>
            </a:r>
            <a:endParaRPr lang="nl-NL" dirty="0"/>
          </a:p>
        </p:txBody>
      </p:sp>
      <p:sp>
        <p:nvSpPr>
          <p:cNvPr id="3" name="Tijdelijke aanduiding voor voettekst 2"/>
          <p:cNvSpPr>
            <a:spLocks noGrp="1"/>
          </p:cNvSpPr>
          <p:nvPr>
            <p:ph type="ftr" sz="quarter" idx="42"/>
          </p:nvPr>
        </p:nvSpPr>
        <p:spPr/>
        <p:txBody>
          <a:bodyPr/>
          <a:lstStyle/>
          <a:p>
            <a:endParaRPr lang="nl-NL" dirty="0"/>
          </a:p>
        </p:txBody>
      </p:sp>
    </p:spTree>
    <p:extLst>
      <p:ext uri="{BB962C8B-B14F-4D97-AF65-F5344CB8AC3E}">
        <p14:creationId xmlns:p14="http://schemas.microsoft.com/office/powerpoint/2010/main" val="329600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sp>
        <p:nvSpPr>
          <p:cNvPr id="66" name="Rechthoek 65"/>
          <p:cNvSpPr/>
          <p:nvPr userDrawn="1"/>
        </p:nvSpPr>
        <p:spPr>
          <a:xfrm>
            <a:off x="561777" y="1192928"/>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7" name="Tijdelijke aanduiding voor tekst 159"/>
          <p:cNvSpPr>
            <a:spLocks noGrp="1"/>
          </p:cNvSpPr>
          <p:nvPr>
            <p:ph type="body" sz="quarter" idx="11" hasCustomPrompt="1"/>
          </p:nvPr>
        </p:nvSpPr>
        <p:spPr>
          <a:xfrm>
            <a:off x="654540" y="1268565"/>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68" name="Tijdelijke aanduiding voor afbeelding 157"/>
          <p:cNvSpPr>
            <a:spLocks noGrp="1"/>
          </p:cNvSpPr>
          <p:nvPr>
            <p:ph type="pic" sz="quarter" idx="10"/>
          </p:nvPr>
        </p:nvSpPr>
        <p:spPr>
          <a:xfrm>
            <a:off x="654540" y="1799471"/>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69" name="Afbeelding 6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91746" y="1280811"/>
            <a:ext cx="34612" cy="126000"/>
          </a:xfrm>
          <a:prstGeom prst="rect">
            <a:avLst/>
          </a:prstGeom>
        </p:spPr>
      </p:pic>
      <p:sp>
        <p:nvSpPr>
          <p:cNvPr id="150" name="Rechthoek 149"/>
          <p:cNvSpPr/>
          <p:nvPr userDrawn="1"/>
        </p:nvSpPr>
        <p:spPr>
          <a:xfrm>
            <a:off x="3320306"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1" name="Tijdelijke aanduiding voor tekst 159"/>
          <p:cNvSpPr>
            <a:spLocks noGrp="1"/>
          </p:cNvSpPr>
          <p:nvPr>
            <p:ph type="body" sz="quarter" idx="13" hasCustomPrompt="1"/>
          </p:nvPr>
        </p:nvSpPr>
        <p:spPr>
          <a:xfrm>
            <a:off x="3413069"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2" name="Tijdelijke aanduiding voor afbeelding 157"/>
          <p:cNvSpPr>
            <a:spLocks noGrp="1"/>
          </p:cNvSpPr>
          <p:nvPr>
            <p:ph type="pic" sz="quarter" idx="14"/>
          </p:nvPr>
        </p:nvSpPr>
        <p:spPr>
          <a:xfrm>
            <a:off x="3413069" y="1803295"/>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53" name="Afbeelding 15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0275" y="1284635"/>
            <a:ext cx="34612" cy="126000"/>
          </a:xfrm>
          <a:prstGeom prst="rect">
            <a:avLst/>
          </a:prstGeom>
        </p:spPr>
      </p:pic>
      <p:sp>
        <p:nvSpPr>
          <p:cNvPr id="154" name="Rechthoek 153"/>
          <p:cNvSpPr/>
          <p:nvPr userDrawn="1"/>
        </p:nvSpPr>
        <p:spPr>
          <a:xfrm>
            <a:off x="6080190"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5" name="Tijdelijke aanduiding voor tekst 159"/>
          <p:cNvSpPr>
            <a:spLocks noGrp="1"/>
          </p:cNvSpPr>
          <p:nvPr>
            <p:ph type="body" sz="quarter" idx="15" hasCustomPrompt="1"/>
          </p:nvPr>
        </p:nvSpPr>
        <p:spPr>
          <a:xfrm>
            <a:off x="6172953"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6" name="Tijdelijke aanduiding voor afbeelding 157"/>
          <p:cNvSpPr>
            <a:spLocks noGrp="1"/>
          </p:cNvSpPr>
          <p:nvPr>
            <p:ph type="pic" sz="quarter" idx="16"/>
          </p:nvPr>
        </p:nvSpPr>
        <p:spPr>
          <a:xfrm>
            <a:off x="6172953" y="1803295"/>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57" name="Afbeelding 15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0159" y="1284635"/>
            <a:ext cx="34612" cy="126000"/>
          </a:xfrm>
          <a:prstGeom prst="rect">
            <a:avLst/>
          </a:prstGeom>
        </p:spPr>
      </p:pic>
      <p:sp>
        <p:nvSpPr>
          <p:cNvPr id="158" name="Rechthoek 157"/>
          <p:cNvSpPr/>
          <p:nvPr userDrawn="1"/>
        </p:nvSpPr>
        <p:spPr>
          <a:xfrm>
            <a:off x="567110" y="295986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9" name="Tijdelijke aanduiding voor tekst 159"/>
          <p:cNvSpPr>
            <a:spLocks noGrp="1"/>
          </p:cNvSpPr>
          <p:nvPr>
            <p:ph type="body" sz="quarter" idx="17" hasCustomPrompt="1"/>
          </p:nvPr>
        </p:nvSpPr>
        <p:spPr>
          <a:xfrm>
            <a:off x="659873" y="303550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0" name="Tijdelijke aanduiding voor afbeelding 157"/>
          <p:cNvSpPr>
            <a:spLocks noGrp="1"/>
          </p:cNvSpPr>
          <p:nvPr>
            <p:ph type="pic" sz="quarter" idx="18"/>
          </p:nvPr>
        </p:nvSpPr>
        <p:spPr>
          <a:xfrm>
            <a:off x="659873" y="3566412"/>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61" name="Afbeelding 16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97079" y="3047752"/>
            <a:ext cx="34612" cy="126000"/>
          </a:xfrm>
          <a:prstGeom prst="rect">
            <a:avLst/>
          </a:prstGeom>
        </p:spPr>
      </p:pic>
      <p:sp>
        <p:nvSpPr>
          <p:cNvPr id="162" name="Rechthoek 161"/>
          <p:cNvSpPr/>
          <p:nvPr userDrawn="1"/>
        </p:nvSpPr>
        <p:spPr>
          <a:xfrm>
            <a:off x="3325639"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3" name="Tijdelijke aanduiding voor tekst 159"/>
          <p:cNvSpPr>
            <a:spLocks noGrp="1"/>
          </p:cNvSpPr>
          <p:nvPr>
            <p:ph type="body" sz="quarter" idx="19" hasCustomPrompt="1"/>
          </p:nvPr>
        </p:nvSpPr>
        <p:spPr>
          <a:xfrm>
            <a:off x="3418402"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4" name="Tijdelijke aanduiding voor afbeelding 157"/>
          <p:cNvSpPr>
            <a:spLocks noGrp="1"/>
          </p:cNvSpPr>
          <p:nvPr>
            <p:ph type="pic" sz="quarter" idx="20"/>
          </p:nvPr>
        </p:nvSpPr>
        <p:spPr>
          <a:xfrm>
            <a:off x="3418402" y="3570236"/>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65" name="Afbeelding 16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5608" y="3051576"/>
            <a:ext cx="34612" cy="126000"/>
          </a:xfrm>
          <a:prstGeom prst="rect">
            <a:avLst/>
          </a:prstGeom>
        </p:spPr>
      </p:pic>
      <p:sp>
        <p:nvSpPr>
          <p:cNvPr id="166" name="Rechthoek 165"/>
          <p:cNvSpPr/>
          <p:nvPr userDrawn="1"/>
        </p:nvSpPr>
        <p:spPr>
          <a:xfrm>
            <a:off x="6085523"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7" name="Tijdelijke aanduiding voor tekst 159"/>
          <p:cNvSpPr>
            <a:spLocks noGrp="1"/>
          </p:cNvSpPr>
          <p:nvPr>
            <p:ph type="body" sz="quarter" idx="21" hasCustomPrompt="1"/>
          </p:nvPr>
        </p:nvSpPr>
        <p:spPr>
          <a:xfrm>
            <a:off x="6178286"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8" name="Tijdelijke aanduiding voor afbeelding 157"/>
          <p:cNvSpPr>
            <a:spLocks noGrp="1"/>
          </p:cNvSpPr>
          <p:nvPr>
            <p:ph type="pic" sz="quarter" idx="22"/>
          </p:nvPr>
        </p:nvSpPr>
        <p:spPr>
          <a:xfrm>
            <a:off x="6178286" y="3570236"/>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69" name="Afbeelding 16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5492" y="3051576"/>
            <a:ext cx="34612" cy="126000"/>
          </a:xfrm>
          <a:prstGeom prst="rect">
            <a:avLst/>
          </a:prstGeom>
        </p:spPr>
      </p:pic>
      <p:sp>
        <p:nvSpPr>
          <p:cNvPr id="170" name="Rechthoek 169"/>
          <p:cNvSpPr/>
          <p:nvPr userDrawn="1"/>
        </p:nvSpPr>
        <p:spPr>
          <a:xfrm>
            <a:off x="570285" y="471561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1" name="Tijdelijke aanduiding voor tekst 159"/>
          <p:cNvSpPr>
            <a:spLocks noGrp="1"/>
          </p:cNvSpPr>
          <p:nvPr>
            <p:ph type="body" sz="quarter" idx="23" hasCustomPrompt="1"/>
          </p:nvPr>
        </p:nvSpPr>
        <p:spPr>
          <a:xfrm>
            <a:off x="663048" y="479125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2" name="Tijdelijke aanduiding voor afbeelding 157"/>
          <p:cNvSpPr>
            <a:spLocks noGrp="1"/>
          </p:cNvSpPr>
          <p:nvPr>
            <p:ph type="pic" sz="quarter" idx="24"/>
          </p:nvPr>
        </p:nvSpPr>
        <p:spPr>
          <a:xfrm>
            <a:off x="663048" y="5322162"/>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00254" y="4803502"/>
            <a:ext cx="34612" cy="126000"/>
          </a:xfrm>
          <a:prstGeom prst="rect">
            <a:avLst/>
          </a:prstGeom>
        </p:spPr>
      </p:pic>
      <p:sp>
        <p:nvSpPr>
          <p:cNvPr id="174" name="Rechthoek 173"/>
          <p:cNvSpPr/>
          <p:nvPr userDrawn="1"/>
        </p:nvSpPr>
        <p:spPr>
          <a:xfrm>
            <a:off x="3328814"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5" name="Tijdelijke aanduiding voor tekst 159"/>
          <p:cNvSpPr>
            <a:spLocks noGrp="1"/>
          </p:cNvSpPr>
          <p:nvPr>
            <p:ph type="body" sz="quarter" idx="25" hasCustomPrompt="1"/>
          </p:nvPr>
        </p:nvSpPr>
        <p:spPr>
          <a:xfrm>
            <a:off x="3421577"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6" name="Tijdelijke aanduiding voor afbeelding 157"/>
          <p:cNvSpPr>
            <a:spLocks noGrp="1"/>
          </p:cNvSpPr>
          <p:nvPr>
            <p:ph type="pic" sz="quarter" idx="26"/>
          </p:nvPr>
        </p:nvSpPr>
        <p:spPr>
          <a:xfrm>
            <a:off x="3421577" y="5325986"/>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8783" y="4807326"/>
            <a:ext cx="34612" cy="126000"/>
          </a:xfrm>
          <a:prstGeom prst="rect">
            <a:avLst/>
          </a:prstGeom>
        </p:spPr>
      </p:pic>
      <p:sp>
        <p:nvSpPr>
          <p:cNvPr id="178" name="Rechthoek 177"/>
          <p:cNvSpPr/>
          <p:nvPr userDrawn="1"/>
        </p:nvSpPr>
        <p:spPr>
          <a:xfrm>
            <a:off x="6088698"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9" name="Tijdelijke aanduiding voor tekst 159"/>
          <p:cNvSpPr>
            <a:spLocks noGrp="1"/>
          </p:cNvSpPr>
          <p:nvPr>
            <p:ph type="body" sz="quarter" idx="27" hasCustomPrompt="1"/>
          </p:nvPr>
        </p:nvSpPr>
        <p:spPr>
          <a:xfrm>
            <a:off x="6181461"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80" name="Tijdelijke aanduiding voor afbeelding 157"/>
          <p:cNvSpPr>
            <a:spLocks noGrp="1"/>
          </p:cNvSpPr>
          <p:nvPr>
            <p:ph type="pic" sz="quarter" idx="28"/>
          </p:nvPr>
        </p:nvSpPr>
        <p:spPr>
          <a:xfrm>
            <a:off x="6181461" y="5325986"/>
            <a:ext cx="2293200" cy="835200"/>
          </a:xfrm>
        </p:spPr>
        <p:txBody>
          <a:bodyPr/>
          <a:lstStyle>
            <a:lvl1pPr marL="0" indent="0">
              <a:lnSpc>
                <a:spcPct val="100000"/>
              </a:lnSpc>
              <a:buFont typeface="Arial"/>
              <a:buNone/>
              <a:defRPr sz="550"/>
            </a:lvl1pPr>
          </a:lstStyle>
          <a:p>
            <a:r>
              <a:rPr lang="nl-NL" dirty="0"/>
              <a:t>Click icon </a:t>
            </a:r>
            <a:r>
              <a:rPr lang="nl-NL" dirty="0" err="1"/>
              <a:t>to</a:t>
            </a:r>
            <a:r>
              <a:rPr lang="nl-NL" dirty="0"/>
              <a:t> </a:t>
            </a:r>
            <a:r>
              <a:rPr lang="nl-NL" dirty="0" err="1"/>
              <a:t>add</a:t>
            </a:r>
            <a:r>
              <a:rPr lang="nl-NL" dirty="0"/>
              <a:t> picture</a:t>
            </a:r>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8667" y="4807326"/>
            <a:ext cx="34612" cy="126000"/>
          </a:xfrm>
          <a:prstGeom prst="rect">
            <a:avLst/>
          </a:prstGeom>
        </p:spPr>
      </p:pic>
      <p:sp>
        <p:nvSpPr>
          <p:cNvPr id="2" name="Tijdelijke aanduiding voor datum 1"/>
          <p:cNvSpPr>
            <a:spLocks noGrp="1"/>
          </p:cNvSpPr>
          <p:nvPr>
            <p:ph type="dt" sz="half" idx="29"/>
          </p:nvPr>
        </p:nvSpPr>
        <p:spPr/>
        <p:txBody>
          <a:bodyPr/>
          <a:lstStyle/>
          <a:p>
            <a:r>
              <a:rPr lang="nl-NL"/>
              <a:t>11 mei 2017</a:t>
            </a:r>
            <a:endParaRPr lang="nl-NL" dirty="0"/>
          </a:p>
        </p:txBody>
      </p:sp>
      <p:sp>
        <p:nvSpPr>
          <p:cNvPr id="3" name="Tijdelijke aanduiding voor voettekst 2"/>
          <p:cNvSpPr>
            <a:spLocks noGrp="1"/>
          </p:cNvSpPr>
          <p:nvPr>
            <p:ph type="ftr" sz="quarter" idx="30"/>
          </p:nvPr>
        </p:nvSpPr>
        <p:spPr/>
        <p:txBody>
          <a:bodyPr/>
          <a:lstStyle/>
          <a:p>
            <a:endParaRPr lang="nl-NL" dirty="0"/>
          </a:p>
        </p:txBody>
      </p:sp>
    </p:spTree>
    <p:extLst>
      <p:ext uri="{BB962C8B-B14F-4D97-AF65-F5344CB8AC3E}">
        <p14:creationId xmlns:p14="http://schemas.microsoft.com/office/powerpoint/2010/main" val="150079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tekst 12"/>
          <p:cNvSpPr>
            <a:spLocks noGrp="1"/>
          </p:cNvSpPr>
          <p:nvPr>
            <p:ph type="body" sz="quarter" idx="10"/>
          </p:nvPr>
        </p:nvSpPr>
        <p:spPr>
          <a:xfrm>
            <a:off x="1173672" y="3861048"/>
            <a:ext cx="3744913" cy="746125"/>
          </a:xfrm>
        </p:spPr>
        <p:txBody>
          <a:bodyPr/>
          <a:lstStyle>
            <a:lvl1pPr marL="0" indent="0">
              <a:lnSpc>
                <a:spcPct val="100000"/>
              </a:lnSpc>
              <a:buFontTx/>
              <a:buNone/>
              <a:defRPr sz="1600">
                <a:solidFill>
                  <a:schemeClr val="bg1"/>
                </a:solidFill>
              </a:defRPr>
            </a:lvl1pPr>
            <a:lvl2pPr marL="0" indent="0">
              <a:lnSpc>
                <a:spcPct val="100000"/>
              </a:lnSpc>
              <a:buFontTx/>
              <a:buNone/>
              <a:defRPr sz="1600">
                <a:solidFill>
                  <a:schemeClr val="bg1"/>
                </a:solidFill>
                <a:latin typeface="+mj-lt"/>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37896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12"/>
          <p:cNvSpPr>
            <a:spLocks noGrp="1"/>
          </p:cNvSpPr>
          <p:nvPr>
            <p:ph type="body" sz="quarter" idx="10"/>
          </p:nvPr>
        </p:nvSpPr>
        <p:spPr>
          <a:xfrm>
            <a:off x="1173672" y="3861048"/>
            <a:ext cx="3744913" cy="746125"/>
          </a:xfrm>
        </p:spPr>
        <p:txBody>
          <a:bodyPr/>
          <a:lstStyle>
            <a:lvl1pPr marL="0" indent="0">
              <a:lnSpc>
                <a:spcPct val="100000"/>
              </a:lnSpc>
              <a:buFontTx/>
              <a:buNone/>
              <a:defRPr sz="1600">
                <a:solidFill>
                  <a:schemeClr val="tx1"/>
                </a:solidFill>
              </a:defRPr>
            </a:lvl1pPr>
            <a:lvl2pPr marL="0" indent="0">
              <a:lnSpc>
                <a:spcPct val="100000"/>
              </a:lnSpc>
              <a:buFontTx/>
              <a:buNone/>
              <a:defRPr sz="1600">
                <a:solidFill>
                  <a:schemeClr val="tx1"/>
                </a:solidFill>
                <a:latin typeface="+mj-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30057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28003" name="Rectangle 3"/>
          <p:cNvSpPr>
            <a:spLocks noGrp="1" noChangeArrowheads="1"/>
          </p:cNvSpPr>
          <p:nvPr>
            <p:ph type="dt" sz="half" idx="2"/>
          </p:nvPr>
        </p:nvSpPr>
        <p:spPr/>
        <p:txBody>
          <a:bodyPr/>
          <a:lstStyle>
            <a:lvl1pPr>
              <a:defRPr/>
            </a:lvl1pPr>
          </a:lstStyle>
          <a:p>
            <a:r>
              <a:rPr lang="nl-NL" altLang="nl-NL"/>
              <a:t>11 mei 2017</a:t>
            </a:r>
          </a:p>
        </p:txBody>
      </p:sp>
      <p:sp>
        <p:nvSpPr>
          <p:cNvPr id="128005" name="Rectangle 5"/>
          <p:cNvSpPr>
            <a:spLocks noChangeArrowheads="1"/>
          </p:cNvSpPr>
          <p:nvPr/>
        </p:nvSpPr>
        <p:spPr bwMode="auto">
          <a:xfrm flipH="1">
            <a:off x="107950" y="1844675"/>
            <a:ext cx="179388" cy="36385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28006" name="Picture 6"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5780088"/>
            <a:ext cx="1081087" cy="601662"/>
          </a:xfrm>
          <a:prstGeom prst="rect">
            <a:avLst/>
          </a:prstGeom>
          <a:noFill/>
          <a:extLst>
            <a:ext uri="{909E8E84-426E-40DD-AFC4-6F175D3DCCD1}">
              <a14:hiddenFill xmlns:a14="http://schemas.microsoft.com/office/drawing/2010/main">
                <a:solidFill>
                  <a:srgbClr val="FFFFFF"/>
                </a:solidFill>
              </a14:hiddenFill>
            </a:ext>
          </a:extLst>
        </p:spPr>
      </p:pic>
      <p:sp>
        <p:nvSpPr>
          <p:cNvPr id="128007" name="Rectangle 7"/>
          <p:cNvSpPr>
            <a:spLocks noGrp="1" noChangeArrowheads="1"/>
          </p:cNvSpPr>
          <p:nvPr>
            <p:ph type="ctrTitle"/>
          </p:nvPr>
        </p:nvSpPr>
        <p:spPr>
          <a:xfrm>
            <a:off x="323850" y="188913"/>
            <a:ext cx="7772400" cy="1470025"/>
          </a:xfrm>
        </p:spPr>
        <p:txBody>
          <a:bodyPr/>
          <a:lstStyle>
            <a:lvl1pPr>
              <a:defRPr/>
            </a:lvl1pPr>
          </a:lstStyle>
          <a:p>
            <a:pPr lvl="0"/>
            <a:r>
              <a:rPr lang="nl-NL" altLang="nl-NL" noProof="0"/>
              <a:t>Klik om de stijl te bewerken</a:t>
            </a:r>
          </a:p>
        </p:txBody>
      </p:sp>
      <p:pic>
        <p:nvPicPr>
          <p:cNvPr id="128009" name="Picture 9"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5780088"/>
            <a:ext cx="1081087" cy="601662"/>
          </a:xfrm>
          <a:prstGeom prst="rect">
            <a:avLst/>
          </a:prstGeom>
          <a:noFill/>
          <a:extLst>
            <a:ext uri="{909E8E84-426E-40DD-AFC4-6F175D3DCCD1}">
              <a14:hiddenFill xmlns:a14="http://schemas.microsoft.com/office/drawing/2010/main">
                <a:solidFill>
                  <a:srgbClr val="FFFFFF"/>
                </a:solidFill>
              </a14:hiddenFill>
            </a:ext>
          </a:extLst>
        </p:spPr>
      </p:pic>
      <p:sp>
        <p:nvSpPr>
          <p:cNvPr id="128010" name="Rectangle 10"/>
          <p:cNvSpPr>
            <a:spLocks noChangeArrowheads="1"/>
          </p:cNvSpPr>
          <p:nvPr/>
        </p:nvSpPr>
        <p:spPr bwMode="auto">
          <a:xfrm flipH="1">
            <a:off x="107950" y="1844675"/>
            <a:ext cx="179388" cy="367188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8013" name="Text Box 13"/>
          <p:cNvSpPr txBox="1">
            <a:spLocks noChangeArrowheads="1"/>
          </p:cNvSpPr>
          <p:nvPr/>
        </p:nvSpPr>
        <p:spPr bwMode="auto">
          <a:xfrm>
            <a:off x="7235825" y="6092825"/>
            <a:ext cx="1223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
        <p:nvSpPr>
          <p:cNvPr id="128018" name="Rectangle 18"/>
          <p:cNvSpPr>
            <a:spLocks noGrp="1" noChangeArrowheads="1"/>
          </p:cNvSpPr>
          <p:nvPr>
            <p:ph type="sldNum" sz="quarter" idx="4"/>
          </p:nvPr>
        </p:nvSpPr>
        <p:spPr/>
        <p:txBody>
          <a:bodyPr/>
          <a:lstStyle>
            <a:lvl1pPr>
              <a:defRPr/>
            </a:lvl1pPr>
          </a:lstStyle>
          <a:p>
            <a:fld id="{8670274A-8598-4844-ACF1-120A1D03FFBF}" type="slidenum">
              <a:rPr lang="nl-NL" altLang="nl-NL"/>
              <a:pPr/>
              <a:t>‹nr.›</a:t>
            </a:fld>
            <a:endParaRPr lang="nl-NL" altLang="nl-NL"/>
          </a:p>
        </p:txBody>
      </p:sp>
      <p:sp>
        <p:nvSpPr>
          <p:cNvPr id="128002" name="Rectangle 2"/>
          <p:cNvSpPr>
            <a:spLocks noGrp="1" noChangeArrowheads="1"/>
          </p:cNvSpPr>
          <p:nvPr>
            <p:ph type="subTitle" idx="1"/>
          </p:nvPr>
        </p:nvSpPr>
        <p:spPr>
          <a:xfrm>
            <a:off x="4787900" y="3716338"/>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pic>
        <p:nvPicPr>
          <p:cNvPr id="128019" name="Picture 19" descr="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844675"/>
            <a:ext cx="8496300" cy="3667125"/>
          </a:xfrm>
          <a:prstGeom prst="rect">
            <a:avLst/>
          </a:prstGeom>
          <a:noFill/>
          <a:extLst>
            <a:ext uri="{909E8E84-426E-40DD-AFC4-6F175D3DCCD1}">
              <a14:hiddenFill xmlns:a14="http://schemas.microsoft.com/office/drawing/2010/main">
                <a:solidFill>
                  <a:srgbClr val="FFFFFF"/>
                </a:solidFill>
              </a14:hiddenFill>
            </a:ext>
          </a:extLst>
        </p:spPr>
      </p:pic>
      <p:sp>
        <p:nvSpPr>
          <p:cNvPr id="128021" name="Rectangle 21"/>
          <p:cNvSpPr>
            <a:spLocks noChangeArrowheads="1"/>
          </p:cNvSpPr>
          <p:nvPr/>
        </p:nvSpPr>
        <p:spPr bwMode="auto">
          <a:xfrm>
            <a:off x="4787900" y="3716338"/>
            <a:ext cx="28797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r>
              <a:rPr lang="nl-NL" altLang="nl-NL" dirty="0"/>
              <a:t>Hier komt tekst</a:t>
            </a:r>
          </a:p>
        </p:txBody>
      </p:sp>
    </p:spTree>
    <p:extLst>
      <p:ext uri="{BB962C8B-B14F-4D97-AF65-F5344CB8AC3E}">
        <p14:creationId xmlns:p14="http://schemas.microsoft.com/office/powerpoint/2010/main" val="258379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r>
              <a:rPr lang="nl-NL" altLang="nl-NL"/>
              <a:t>11 mei 2017</a:t>
            </a:r>
          </a:p>
        </p:txBody>
      </p:sp>
      <p:sp>
        <p:nvSpPr>
          <p:cNvPr id="5" name="Tijdelijke aanduiding voor dianummer 4"/>
          <p:cNvSpPr>
            <a:spLocks noGrp="1"/>
          </p:cNvSpPr>
          <p:nvPr>
            <p:ph type="sldNum" sz="quarter" idx="11"/>
          </p:nvPr>
        </p:nvSpPr>
        <p:spPr/>
        <p:txBody>
          <a:bodyPr/>
          <a:lstStyle>
            <a:lvl1pPr>
              <a:defRPr/>
            </a:lvl1pPr>
          </a:lstStyle>
          <a:p>
            <a:fld id="{49552772-56C6-4674-B746-8638F16784C1}" type="slidenum">
              <a:rPr lang="nl-NL" altLang="nl-NL"/>
              <a:pPr/>
              <a:t>‹nr.›</a:t>
            </a:fld>
            <a:endParaRPr lang="nl-NL" altLang="nl-NL"/>
          </a:p>
        </p:txBody>
      </p:sp>
    </p:spTree>
    <p:extLst>
      <p:ext uri="{BB962C8B-B14F-4D97-AF65-F5344CB8AC3E}">
        <p14:creationId xmlns:p14="http://schemas.microsoft.com/office/powerpoint/2010/main" val="43540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0" y="4077072"/>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0" y="250487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r>
              <a:rPr lang="nl-NL" altLang="nl-NL"/>
              <a:t>11 mei 2017</a:t>
            </a:r>
          </a:p>
        </p:txBody>
      </p:sp>
      <p:sp>
        <p:nvSpPr>
          <p:cNvPr id="5" name="Tijdelijke aanduiding voor dianummer 4"/>
          <p:cNvSpPr>
            <a:spLocks noGrp="1"/>
          </p:cNvSpPr>
          <p:nvPr>
            <p:ph type="sldNum" sz="quarter" idx="11"/>
          </p:nvPr>
        </p:nvSpPr>
        <p:spPr/>
        <p:txBody>
          <a:bodyPr/>
          <a:lstStyle>
            <a:lvl1pPr>
              <a:defRPr/>
            </a:lvl1pPr>
          </a:lstStyle>
          <a:p>
            <a:fld id="{5C1F3D0C-02B8-48E6-ABA7-E9E552D7B535}" type="slidenum">
              <a:rPr lang="nl-NL" altLang="nl-NL"/>
              <a:pPr/>
              <a:t>‹nr.›</a:t>
            </a:fld>
            <a:endParaRPr lang="nl-NL" altLang="nl-NL"/>
          </a:p>
        </p:txBody>
      </p:sp>
    </p:spTree>
    <p:extLst>
      <p:ext uri="{BB962C8B-B14F-4D97-AF65-F5344CB8AC3E}">
        <p14:creationId xmlns:p14="http://schemas.microsoft.com/office/powerpoint/2010/main" val="597428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3"/>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3"/>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r>
              <a:rPr lang="nl-NL" altLang="nl-NL"/>
              <a:t>11 mei 2017</a:t>
            </a:r>
          </a:p>
        </p:txBody>
      </p:sp>
      <p:sp>
        <p:nvSpPr>
          <p:cNvPr id="6" name="Tijdelijke aanduiding voor dianummer 5"/>
          <p:cNvSpPr>
            <a:spLocks noGrp="1"/>
          </p:cNvSpPr>
          <p:nvPr>
            <p:ph type="sldNum" sz="quarter" idx="11"/>
          </p:nvPr>
        </p:nvSpPr>
        <p:spPr/>
        <p:txBody>
          <a:bodyPr/>
          <a:lstStyle>
            <a:lvl1pPr>
              <a:defRPr/>
            </a:lvl1pPr>
          </a:lstStyle>
          <a:p>
            <a:fld id="{A39F33BA-3328-4A9C-8228-9C0B50A6B93F}" type="slidenum">
              <a:rPr lang="nl-NL" altLang="nl-NL"/>
              <a:pPr/>
              <a:t>‹nr.›</a:t>
            </a:fld>
            <a:endParaRPr lang="nl-NL" altLang="nl-NL"/>
          </a:p>
        </p:txBody>
      </p:sp>
    </p:spTree>
    <p:extLst>
      <p:ext uri="{BB962C8B-B14F-4D97-AF65-F5344CB8AC3E}">
        <p14:creationId xmlns:p14="http://schemas.microsoft.com/office/powerpoint/2010/main" val="130655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61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6613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6"/>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25" y="1412776"/>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r>
              <a:rPr lang="nl-NL" altLang="nl-NL"/>
              <a:t>11 mei 2017</a:t>
            </a:r>
          </a:p>
        </p:txBody>
      </p:sp>
      <p:sp>
        <p:nvSpPr>
          <p:cNvPr id="8" name="Tijdelijke aanduiding voor dianummer 7"/>
          <p:cNvSpPr>
            <a:spLocks noGrp="1"/>
          </p:cNvSpPr>
          <p:nvPr>
            <p:ph type="sldNum" sz="quarter" idx="11"/>
          </p:nvPr>
        </p:nvSpPr>
        <p:spPr/>
        <p:txBody>
          <a:bodyPr/>
          <a:lstStyle>
            <a:lvl1pPr>
              <a:defRPr/>
            </a:lvl1pPr>
          </a:lstStyle>
          <a:p>
            <a:fld id="{89C9C131-05D6-43C2-8C29-DA701E86A11B}" type="slidenum">
              <a:rPr lang="nl-NL" altLang="nl-NL"/>
              <a:pPr/>
              <a:t>‹nr.›</a:t>
            </a:fld>
            <a:endParaRPr lang="nl-NL" altLang="nl-NL"/>
          </a:p>
        </p:txBody>
      </p:sp>
    </p:spTree>
    <p:extLst>
      <p:ext uri="{BB962C8B-B14F-4D97-AF65-F5344CB8AC3E}">
        <p14:creationId xmlns:p14="http://schemas.microsoft.com/office/powerpoint/2010/main" val="159713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r>
              <a:rPr lang="nl-NL" altLang="nl-NL"/>
              <a:t>11 mei 2017</a:t>
            </a:r>
          </a:p>
        </p:txBody>
      </p:sp>
      <p:sp>
        <p:nvSpPr>
          <p:cNvPr id="4" name="Tijdelijke aanduiding voor dianummer 3"/>
          <p:cNvSpPr>
            <a:spLocks noGrp="1"/>
          </p:cNvSpPr>
          <p:nvPr>
            <p:ph type="sldNum" sz="quarter" idx="11"/>
          </p:nvPr>
        </p:nvSpPr>
        <p:spPr/>
        <p:txBody>
          <a:bodyPr/>
          <a:lstStyle>
            <a:lvl1pPr>
              <a:defRPr/>
            </a:lvl1pPr>
          </a:lstStyle>
          <a:p>
            <a:fld id="{2EBA1AC1-C362-4962-AC99-F2F5C51FE35F}" type="slidenum">
              <a:rPr lang="nl-NL" altLang="nl-NL"/>
              <a:pPr/>
              <a:t>‹nr.›</a:t>
            </a:fld>
            <a:endParaRPr lang="nl-NL" altLang="nl-NL"/>
          </a:p>
        </p:txBody>
      </p:sp>
    </p:spTree>
    <p:extLst>
      <p:ext uri="{BB962C8B-B14F-4D97-AF65-F5344CB8AC3E}">
        <p14:creationId xmlns:p14="http://schemas.microsoft.com/office/powerpoint/2010/main" val="3437274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r>
              <a:rPr lang="nl-NL" altLang="nl-NL"/>
              <a:t>11 mei 2017</a:t>
            </a:r>
          </a:p>
        </p:txBody>
      </p:sp>
      <p:sp>
        <p:nvSpPr>
          <p:cNvPr id="3" name="Tijdelijke aanduiding voor dianummer 2"/>
          <p:cNvSpPr>
            <a:spLocks noGrp="1"/>
          </p:cNvSpPr>
          <p:nvPr>
            <p:ph type="sldNum" sz="quarter" idx="11"/>
          </p:nvPr>
        </p:nvSpPr>
        <p:spPr/>
        <p:txBody>
          <a:bodyPr/>
          <a:lstStyle>
            <a:lvl1pPr>
              <a:defRPr/>
            </a:lvl1pPr>
          </a:lstStyle>
          <a:p>
            <a:fld id="{172194C5-6A22-4A0F-A456-BC7D1C1D94F4}" type="slidenum">
              <a:rPr lang="nl-NL" altLang="nl-NL"/>
              <a:pPr/>
              <a:t>‹nr.›</a:t>
            </a:fld>
            <a:endParaRPr lang="nl-NL" altLang="nl-NL"/>
          </a:p>
        </p:txBody>
      </p:sp>
    </p:spTree>
    <p:extLst>
      <p:ext uri="{BB962C8B-B14F-4D97-AF65-F5344CB8AC3E}">
        <p14:creationId xmlns:p14="http://schemas.microsoft.com/office/powerpoint/2010/main" val="484774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1"/>
            <a:ext cx="5111750" cy="5460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1"/>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r>
              <a:rPr lang="nl-NL" altLang="nl-NL"/>
              <a:t>11 mei 2017</a:t>
            </a:r>
          </a:p>
        </p:txBody>
      </p:sp>
      <p:sp>
        <p:nvSpPr>
          <p:cNvPr id="6" name="Tijdelijke aanduiding voor dianummer 5"/>
          <p:cNvSpPr>
            <a:spLocks noGrp="1"/>
          </p:cNvSpPr>
          <p:nvPr>
            <p:ph type="sldNum" sz="quarter" idx="11"/>
          </p:nvPr>
        </p:nvSpPr>
        <p:spPr/>
        <p:txBody>
          <a:bodyPr/>
          <a:lstStyle>
            <a:lvl1pPr>
              <a:defRPr/>
            </a:lvl1pPr>
          </a:lstStyle>
          <a:p>
            <a:fld id="{87C67113-8AAF-427C-AD78-CB850F075453}" type="slidenum">
              <a:rPr lang="nl-NL" altLang="nl-NL"/>
              <a:pPr/>
              <a:t>‹nr.›</a:t>
            </a:fld>
            <a:endParaRPr lang="nl-NL" altLang="nl-NL"/>
          </a:p>
        </p:txBody>
      </p:sp>
    </p:spTree>
    <p:extLst>
      <p:ext uri="{BB962C8B-B14F-4D97-AF65-F5344CB8AC3E}">
        <p14:creationId xmlns:p14="http://schemas.microsoft.com/office/powerpoint/2010/main" val="3340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r>
              <a:rPr lang="nl-NL" altLang="nl-NL"/>
              <a:t>11 mei 2017</a:t>
            </a:r>
          </a:p>
        </p:txBody>
      </p:sp>
      <p:sp>
        <p:nvSpPr>
          <p:cNvPr id="6" name="Tijdelijke aanduiding voor dianummer 5"/>
          <p:cNvSpPr>
            <a:spLocks noGrp="1"/>
          </p:cNvSpPr>
          <p:nvPr>
            <p:ph type="sldNum" sz="quarter" idx="11"/>
          </p:nvPr>
        </p:nvSpPr>
        <p:spPr/>
        <p:txBody>
          <a:bodyPr/>
          <a:lstStyle>
            <a:lvl1pPr>
              <a:defRPr/>
            </a:lvl1pPr>
          </a:lstStyle>
          <a:p>
            <a:fld id="{EBDB9AF3-F608-4FE8-9BCF-ECA9E1945325}" type="slidenum">
              <a:rPr lang="nl-NL" altLang="nl-NL"/>
              <a:pPr/>
              <a:t>‹nr.›</a:t>
            </a:fld>
            <a:endParaRPr lang="nl-NL" altLang="nl-NL"/>
          </a:p>
        </p:txBody>
      </p:sp>
    </p:spTree>
    <p:extLst>
      <p:ext uri="{BB962C8B-B14F-4D97-AF65-F5344CB8AC3E}">
        <p14:creationId xmlns:p14="http://schemas.microsoft.com/office/powerpoint/2010/main" val="33260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71" y="-639451"/>
            <a:ext cx="4104458"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vl1pPr>
          </a:lstStyle>
          <a:p>
            <a:r>
              <a:rPr lang="nl-NL" altLang="nl-NL"/>
              <a:t>11 mei 2017</a:t>
            </a:r>
          </a:p>
        </p:txBody>
      </p:sp>
      <p:sp>
        <p:nvSpPr>
          <p:cNvPr id="5" name="Tijdelijke aanduiding voor dianummer 4"/>
          <p:cNvSpPr>
            <a:spLocks noGrp="1"/>
          </p:cNvSpPr>
          <p:nvPr>
            <p:ph type="sldNum" sz="quarter" idx="11"/>
          </p:nvPr>
        </p:nvSpPr>
        <p:spPr/>
        <p:txBody>
          <a:bodyPr/>
          <a:lstStyle>
            <a:lvl1pPr>
              <a:defRPr/>
            </a:lvl1pPr>
          </a:lstStyle>
          <a:p>
            <a:fld id="{1437AE9C-878B-4482-8207-CFD15A61E501}" type="slidenum">
              <a:rPr lang="nl-NL" altLang="nl-NL"/>
              <a:pPr/>
              <a:t>‹nr.›</a:t>
            </a:fld>
            <a:endParaRPr lang="nl-NL" altLang="nl-NL"/>
          </a:p>
        </p:txBody>
      </p:sp>
    </p:spTree>
    <p:extLst>
      <p:ext uri="{BB962C8B-B14F-4D97-AF65-F5344CB8AC3E}">
        <p14:creationId xmlns:p14="http://schemas.microsoft.com/office/powerpoint/2010/main" val="71173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text_only">
    <p:bg>
      <p:bgPr>
        <a:solidFill>
          <a:srgbClr val="FFFFF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6728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Bullet">
    <p:spTree>
      <p:nvGrpSpPr>
        <p:cNvPr id="1" name=""/>
        <p:cNvGrpSpPr/>
        <p:nvPr/>
      </p:nvGrpSpPr>
      <p:grpSpPr>
        <a:xfrm>
          <a:off x="0" y="0"/>
          <a:ext cx="0" cy="0"/>
          <a:chOff x="0" y="0"/>
          <a:chExt cx="0" cy="0"/>
        </a:xfrm>
      </p:grpSpPr>
      <p:sp>
        <p:nvSpPr>
          <p:cNvPr id="2" name="Titel 1"/>
          <p:cNvSpPr>
            <a:spLocks noGrp="1"/>
          </p:cNvSpPr>
          <p:nvPr>
            <p:ph type="title"/>
          </p:nvPr>
        </p:nvSpPr>
        <p:spPr>
          <a:xfrm>
            <a:off x="562256" y="1118872"/>
            <a:ext cx="8054114" cy="720000"/>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jdelijke aanduiding voor inhoud 2"/>
          <p:cNvSpPr>
            <a:spLocks noGrp="1"/>
          </p:cNvSpPr>
          <p:nvPr>
            <p:ph idx="1"/>
          </p:nvPr>
        </p:nvSpPr>
        <p:spPr>
          <a:xfrm>
            <a:off x="556486" y="2062800"/>
            <a:ext cx="8054114"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datum 7"/>
          <p:cNvSpPr>
            <a:spLocks noGrp="1"/>
          </p:cNvSpPr>
          <p:nvPr>
            <p:ph type="dt" sz="half" idx="10"/>
          </p:nvPr>
        </p:nvSpPr>
        <p:spPr/>
        <p:txBody>
          <a:bodyPr/>
          <a:lstStyle/>
          <a:p>
            <a:r>
              <a:rPr lang="nl-NL"/>
              <a:t>11 mei 2017</a:t>
            </a:r>
            <a:endParaRPr lang="nl-NL" dirty="0"/>
          </a:p>
        </p:txBody>
      </p:sp>
      <p:sp>
        <p:nvSpPr>
          <p:cNvPr id="9" name="Tijdelijke aanduiding voor voettekst 8"/>
          <p:cNvSpPr>
            <a:spLocks noGrp="1"/>
          </p:cNvSpPr>
          <p:nvPr>
            <p:ph type="ftr" sz="quarter" idx="11"/>
          </p:nvPr>
        </p:nvSpPr>
        <p:spPr/>
        <p:txBody>
          <a:bodyPr/>
          <a:lstStyle/>
          <a:p>
            <a:endParaRPr lang="nl-NL" dirty="0"/>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Tree>
    <p:extLst>
      <p:ext uri="{BB962C8B-B14F-4D97-AF65-F5344CB8AC3E}">
        <p14:creationId xmlns:p14="http://schemas.microsoft.com/office/powerpoint/2010/main" val="414806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204864"/>
            <a:ext cx="9144000" cy="4176464"/>
          </a:xfrm>
        </p:spPr>
        <p:txBody>
          <a:bodyPr/>
          <a:lstStyle>
            <a:lvl1pPr marL="0" indent="0">
              <a:lnSpc>
                <a:spcPct val="100000"/>
              </a:lnSpc>
              <a:buFont typeface="Arial"/>
              <a:buNone/>
              <a:defRPr sz="1800"/>
            </a:lvl1pPr>
          </a:lstStyle>
          <a:p>
            <a:r>
              <a:rPr lang="nl-NL" dirty="0"/>
              <a:t>Click icon </a:t>
            </a:r>
            <a:r>
              <a:rPr lang="nl-NL" dirty="0" err="1"/>
              <a:t>to</a:t>
            </a:r>
            <a:r>
              <a:rPr lang="nl-NL" dirty="0"/>
              <a:t> </a:t>
            </a:r>
            <a:r>
              <a:rPr lang="nl-NL" dirty="0" err="1"/>
              <a:t>add</a:t>
            </a:r>
            <a:r>
              <a:rPr lang="nl-NL" dirty="0"/>
              <a:t> picture</a:t>
            </a:r>
          </a:p>
        </p:txBody>
      </p:sp>
    </p:spTree>
    <p:extLst>
      <p:ext uri="{BB962C8B-B14F-4D97-AF65-F5344CB8AC3E}">
        <p14:creationId xmlns:p14="http://schemas.microsoft.com/office/powerpoint/2010/main" val="336778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Tijdelijke aanduiding voor inhoud 2"/>
          <p:cNvSpPr>
            <a:spLocks noGrp="1"/>
          </p:cNvSpPr>
          <p:nvPr>
            <p:ph idx="1"/>
          </p:nvPr>
        </p:nvSpPr>
        <p:spPr>
          <a:xfrm>
            <a:off x="556486" y="2199600"/>
            <a:ext cx="4014000"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datum 7"/>
          <p:cNvSpPr>
            <a:spLocks noGrp="1"/>
          </p:cNvSpPr>
          <p:nvPr>
            <p:ph type="dt" sz="half" idx="10"/>
          </p:nvPr>
        </p:nvSpPr>
        <p:spPr/>
        <p:txBody>
          <a:bodyPr/>
          <a:lstStyle/>
          <a:p>
            <a:r>
              <a:rPr lang="nl-NL"/>
              <a:t>11 mei 2017</a:t>
            </a:r>
            <a:endParaRPr lang="nl-NL" dirty="0"/>
          </a:p>
        </p:txBody>
      </p:sp>
      <p:sp>
        <p:nvSpPr>
          <p:cNvPr id="9" name="Tijdelijke aanduiding voor voettekst 8"/>
          <p:cNvSpPr>
            <a:spLocks noGrp="1"/>
          </p:cNvSpPr>
          <p:nvPr>
            <p:ph type="ftr" sz="quarter" idx="11"/>
          </p:nvPr>
        </p:nvSpPr>
        <p:spPr/>
        <p:txBody>
          <a:bodyPr/>
          <a:lstStyle/>
          <a:p>
            <a:endParaRPr lang="nl-NL" dirty="0"/>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
        <p:nvSpPr>
          <p:cNvPr id="11" name="Tijdelijke aanduiding voor inhoud 2"/>
          <p:cNvSpPr>
            <a:spLocks noGrp="1"/>
          </p:cNvSpPr>
          <p:nvPr>
            <p:ph idx="13" hasCustomPrompt="1"/>
          </p:nvPr>
        </p:nvSpPr>
        <p:spPr>
          <a:xfrm>
            <a:off x="4932000" y="2206800"/>
            <a:ext cx="3672448" cy="4182150"/>
          </a:xfrm>
        </p:spPr>
        <p:txBody>
          <a:bodyPr/>
          <a:lstStyle>
            <a:lvl1pPr marL="0" indent="0">
              <a:buSzPct val="100000"/>
              <a:buFontTx/>
              <a:buNone/>
              <a:defRPr baseline="0"/>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Insert</a:t>
            </a:r>
            <a:r>
              <a:rPr lang="nl-NL" dirty="0"/>
              <a:t> image </a:t>
            </a:r>
            <a:r>
              <a:rPr lang="nl-NL" dirty="0" err="1"/>
              <a:t>here</a:t>
            </a:r>
            <a:endParaRPr lang="nl-NL" dirty="0"/>
          </a:p>
        </p:txBody>
      </p:sp>
    </p:spTree>
    <p:extLst>
      <p:ext uri="{BB962C8B-B14F-4D97-AF65-F5344CB8AC3E}">
        <p14:creationId xmlns:p14="http://schemas.microsoft.com/office/powerpoint/2010/main" val="10736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 name="Groep 1"/>
          <p:cNvGrpSpPr/>
          <p:nvPr userDrawn="1"/>
        </p:nvGrpSpPr>
        <p:grpSpPr>
          <a:xfrm>
            <a:off x="539552" y="900233"/>
            <a:ext cx="54120" cy="3028186"/>
            <a:chOff x="539552" y="900233"/>
            <a:chExt cx="54120" cy="3028186"/>
          </a:xfrm>
        </p:grpSpPr>
        <p:cxnSp>
          <p:nvCxnSpPr>
            <p:cNvPr id="5" name="Rechte verbindingslijn 4"/>
            <p:cNvCxnSpPr/>
            <p:nvPr userDrawn="1"/>
          </p:nvCxnSpPr>
          <p:spPr>
            <a:xfrm flipV="1">
              <a:off x="551844" y="900233"/>
              <a:ext cx="0" cy="2739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Afbeelding 5" descr="timeline_pijl_wi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9552" y="3730419"/>
              <a:ext cx="54120" cy="198000"/>
            </a:xfrm>
            <a:prstGeom prst="rect">
              <a:avLst/>
            </a:prstGeom>
          </p:spPr>
        </p:pic>
      </p:grpSp>
      <p:sp>
        <p:nvSpPr>
          <p:cNvPr id="7" name="Titel 1"/>
          <p:cNvSpPr>
            <a:spLocks noGrp="1"/>
          </p:cNvSpPr>
          <p:nvPr>
            <p:ph type="title"/>
          </p:nvPr>
        </p:nvSpPr>
        <p:spPr>
          <a:xfrm>
            <a:off x="776785" y="737708"/>
            <a:ext cx="8165932" cy="3382344"/>
          </a:xfrm>
        </p:spPr>
        <p:txBody>
          <a:bodyPr anchor="b"/>
          <a:lstStyle>
            <a:lvl1pPr>
              <a:lnSpc>
                <a:spcPct val="90000"/>
              </a:lnSpc>
              <a:defRPr sz="7000"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Tree>
    <p:extLst>
      <p:ext uri="{BB962C8B-B14F-4D97-AF65-F5344CB8AC3E}">
        <p14:creationId xmlns:p14="http://schemas.microsoft.com/office/powerpoint/2010/main" val="163234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533818"/>
            <a:ext cx="9144000" cy="274319"/>
          </a:xfrm>
          <a:prstGeom prst="rect">
            <a:avLst/>
          </a:prstGeom>
        </p:spPr>
      </p:pic>
      <p:grpSp>
        <p:nvGrpSpPr>
          <p:cNvPr id="3" name="Groep 2"/>
          <p:cNvGrpSpPr/>
          <p:nvPr userDrawn="1"/>
        </p:nvGrpSpPr>
        <p:grpSpPr>
          <a:xfrm>
            <a:off x="539800" y="900233"/>
            <a:ext cx="53624" cy="3028186"/>
            <a:chOff x="539800" y="900233"/>
            <a:chExt cx="53624" cy="3028186"/>
          </a:xfrm>
        </p:grpSpPr>
        <p:cxnSp>
          <p:nvCxnSpPr>
            <p:cNvPr id="5" name="Rechte verbindingslijn 4"/>
            <p:cNvCxnSpPr/>
            <p:nvPr userDrawn="1"/>
          </p:nvCxnSpPr>
          <p:spPr>
            <a:xfrm flipV="1">
              <a:off x="551844" y="900233"/>
              <a:ext cx="0" cy="2739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9800" y="3730419"/>
              <a:ext cx="53624" cy="198000"/>
            </a:xfrm>
            <a:prstGeom prst="rect">
              <a:avLst/>
            </a:prstGeom>
          </p:spPr>
        </p:pic>
      </p:grpSp>
      <p:sp>
        <p:nvSpPr>
          <p:cNvPr id="7" name="Titel 1"/>
          <p:cNvSpPr>
            <a:spLocks noGrp="1"/>
          </p:cNvSpPr>
          <p:nvPr userDrawn="1">
            <p:ph type="title"/>
          </p:nvPr>
        </p:nvSpPr>
        <p:spPr>
          <a:xfrm>
            <a:off x="776785" y="737708"/>
            <a:ext cx="8165932" cy="3382344"/>
          </a:xfrm>
        </p:spPr>
        <p:txBody>
          <a:bodyPr anchor="b"/>
          <a:lstStyle>
            <a:lvl1pPr>
              <a:lnSpc>
                <a:spcPct val="90000"/>
              </a:lnSpc>
              <a:defRPr sz="7000" spc="0">
                <a:solidFill>
                  <a:schemeClr val="tx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Tree>
    <p:extLst>
      <p:ext uri="{BB962C8B-B14F-4D97-AF65-F5344CB8AC3E}">
        <p14:creationId xmlns:p14="http://schemas.microsoft.com/office/powerpoint/2010/main" val="42582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grpSp>
        <p:nvGrpSpPr>
          <p:cNvPr id="12" name="Groep 11"/>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07226" y="6582839"/>
            <a:ext cx="69230" cy="143998"/>
          </a:xfrm>
          <a:prstGeom prst="rect">
            <a:avLst/>
          </a:prstGeom>
        </p:spPr>
      </p:pic>
      <p:sp>
        <p:nvSpPr>
          <p:cNvPr id="8" name="Tijdelijke aanduiding voor afbeelding 7"/>
          <p:cNvSpPr>
            <a:spLocks noGrp="1"/>
          </p:cNvSpPr>
          <p:nvPr>
            <p:ph type="pic" sz="quarter" idx="10"/>
          </p:nvPr>
        </p:nvSpPr>
        <p:spPr>
          <a:xfrm>
            <a:off x="8607226" y="6582839"/>
            <a:ext cx="69230" cy="143998"/>
          </a:xfrm>
        </p:spPr>
        <p:txBody>
          <a:bodyPr/>
          <a:lstStyle/>
          <a:p>
            <a:r>
              <a:rPr lang="nl-NL" dirty="0"/>
              <a:t>Click icon </a:t>
            </a:r>
            <a:r>
              <a:rPr lang="nl-NL" dirty="0" err="1"/>
              <a:t>to</a:t>
            </a:r>
            <a:r>
              <a:rPr lang="nl-NL" dirty="0"/>
              <a:t> </a:t>
            </a:r>
            <a:r>
              <a:rPr lang="nl-NL" dirty="0" err="1"/>
              <a:t>add</a:t>
            </a:r>
            <a:r>
              <a:rPr lang="nl-NL" dirty="0"/>
              <a:t> picture</a:t>
            </a:r>
          </a:p>
        </p:txBody>
      </p:sp>
      <p:pic>
        <p:nvPicPr>
          <p:cNvPr id="9" name="Afbeelding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77" y="4629144"/>
            <a:ext cx="9143245" cy="158483"/>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p:cNvSpPr/>
          <p:nvPr userDrawn="1"/>
        </p:nvSpPr>
        <p:spPr>
          <a:xfrm>
            <a:off x="0" y="551520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8745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20.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8047962" cy="72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556486" y="2199600"/>
            <a:ext cx="8044589" cy="4320480"/>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fld id="{52236286-4DC8-46DE-9269-8F728FBC0641}" type="slidenum">
              <a:rPr lang="nl-NL" smtClean="0"/>
              <a:pPr/>
              <a:t>‹nr.›</a:t>
            </a:fld>
            <a:endParaRPr lang="nl-NL" dirty="0"/>
          </a:p>
        </p:txBody>
      </p:sp>
      <p:sp>
        <p:nvSpPr>
          <p:cNvPr id="4" name="Tijdelijke aanduiding voor datum 3"/>
          <p:cNvSpPr>
            <a:spLocks noGrp="1"/>
          </p:cNvSpPr>
          <p:nvPr>
            <p:ph type="dt" sz="half" idx="2"/>
          </p:nvPr>
        </p:nvSpPr>
        <p:spPr>
          <a:xfrm>
            <a:off x="6463258" y="6526800"/>
            <a:ext cx="2133600" cy="169200"/>
          </a:xfrm>
          <a:prstGeom prst="rect">
            <a:avLst/>
          </a:prstGeom>
        </p:spPr>
        <p:txBody>
          <a:bodyPr vert="horz" wrap="none" lIns="0" tIns="0" rIns="0" bIns="0" rtlCol="0" anchor="b" anchorCtr="0"/>
          <a:lstStyle>
            <a:lvl1pPr algn="r">
              <a:defRPr sz="700" b="1">
                <a:solidFill>
                  <a:schemeClr val="tx1">
                    <a:tint val="75000"/>
                  </a:schemeClr>
                </a:solidFill>
                <a:latin typeface="+mn-lt"/>
              </a:defRPr>
            </a:lvl1pPr>
          </a:lstStyle>
          <a:p>
            <a:r>
              <a:rPr lang="nl-NL"/>
              <a:t>11 mei 2017</a:t>
            </a:r>
            <a:endParaRPr lang="nl-NL" dirty="0"/>
          </a:p>
        </p:txBody>
      </p:sp>
      <p:sp>
        <p:nvSpPr>
          <p:cNvPr id="5" name="Tijdelijke aanduiding voor voettekst 4"/>
          <p:cNvSpPr>
            <a:spLocks noGrp="1"/>
          </p:cNvSpPr>
          <p:nvPr>
            <p:ph type="ftr" sz="quarter" idx="3"/>
          </p:nvPr>
        </p:nvSpPr>
        <p:spPr>
          <a:xfrm>
            <a:off x="554410" y="6526800"/>
            <a:ext cx="4320000" cy="169200"/>
          </a:xfrm>
          <a:prstGeom prst="rect">
            <a:avLst/>
          </a:prstGeom>
        </p:spPr>
        <p:txBody>
          <a:bodyPr vert="horz" wrap="none" lIns="0" tIns="0" rIns="0" bIns="0" rtlCol="0" anchor="b" anchorCtr="0"/>
          <a:lstStyle>
            <a:lvl1pPr algn="l">
              <a:defRPr sz="700" b="1">
                <a:solidFill>
                  <a:schemeClr val="tx1">
                    <a:tint val="75000"/>
                  </a:schemeClr>
                </a:solidFill>
              </a:defRPr>
            </a:lvl1pPr>
          </a:lstStyle>
          <a:p>
            <a:endParaRPr lang="nl-NL" dirty="0"/>
          </a:p>
        </p:txBody>
      </p: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700" r:id="rId3"/>
    <p:sldLayoutId id="2147483650" r:id="rId4"/>
    <p:sldLayoutId id="2147483661" r:id="rId5"/>
    <p:sldLayoutId id="2147483699" r:id="rId6"/>
    <p:sldLayoutId id="2147483688" r:id="rId7"/>
    <p:sldLayoutId id="2147483695" r:id="rId8"/>
    <p:sldLayoutId id="2147483690" r:id="rId9"/>
    <p:sldLayoutId id="2147483696" r:id="rId10"/>
    <p:sldLayoutId id="2147483698" r:id="rId11"/>
    <p:sldLayoutId id="2147483691" r:id="rId12"/>
    <p:sldLayoutId id="2147483692" r:id="rId13"/>
    <p:sldLayoutId id="2147483693" r:id="rId14"/>
    <p:sldLayoutId id="2147483697" r:id="rId15"/>
  </p:sldLayoutIdLst>
  <p:hf hdr="0" ftr="0"/>
  <p:txStyles>
    <p:title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p:titleStyle>
    <p:bodyStyle>
      <a:lvl1pPr marL="185738"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bwMode="auto">
          <a:xfrm>
            <a:off x="457200" y="1484313"/>
            <a:ext cx="822960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chemeClr val="tx1"/>
                </a:solidFill>
              </a:defRPr>
            </a:lvl1pPr>
          </a:lstStyle>
          <a:p>
            <a:r>
              <a:rPr lang="nl-NL" altLang="nl-NL"/>
              <a:t>11 mei 2017</a:t>
            </a:r>
          </a:p>
        </p:txBody>
      </p:sp>
      <p:sp>
        <p:nvSpPr>
          <p:cNvPr id="5126" name="Rectangle 6"/>
          <p:cNvSpPr>
            <a:spLocks noGrp="1" noChangeArrowheads="1"/>
          </p:cNvSpPr>
          <p:nvPr>
            <p:ph type="sldNum" sz="quarter" idx="4"/>
          </p:nvPr>
        </p:nvSpPr>
        <p:spPr bwMode="auto">
          <a:xfrm>
            <a:off x="6831013" y="6453188"/>
            <a:ext cx="2133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defRPr>
            </a:lvl1pPr>
          </a:lstStyle>
          <a:p>
            <a:fld id="{6E044037-A268-46E7-AC0D-F586AF403B07}" type="slidenum">
              <a:rPr lang="nl-NL" altLang="nl-NL"/>
              <a:pPr/>
              <a:t>‹nr.›</a:t>
            </a:fld>
            <a:endParaRPr lang="nl-NL" altLang="nl-NL"/>
          </a:p>
        </p:txBody>
      </p:sp>
      <p:sp>
        <p:nvSpPr>
          <p:cNvPr id="5131" name="Rectangle 11"/>
          <p:cNvSpPr>
            <a:spLocks noChangeArrowheads="1"/>
          </p:cNvSpPr>
          <p:nvPr/>
        </p:nvSpPr>
        <p:spPr bwMode="auto">
          <a:xfrm flipH="1">
            <a:off x="107950" y="1844675"/>
            <a:ext cx="179388" cy="36385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132" name="Picture 12" descr="logo-G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5288" y="5780088"/>
            <a:ext cx="1081087" cy="601662"/>
          </a:xfrm>
          <a:prstGeom prst="rect">
            <a:avLst/>
          </a:prstGeom>
          <a:noFill/>
          <a:extLst>
            <a:ext uri="{909E8E84-426E-40DD-AFC4-6F175D3DCCD1}">
              <a14:hiddenFill xmlns:a14="http://schemas.microsoft.com/office/drawing/2010/main">
                <a:solidFill>
                  <a:srgbClr val="FFFFFF"/>
                </a:solidFill>
              </a14:hiddenFill>
            </a:ext>
          </a:extLst>
        </p:spPr>
      </p:pic>
      <p:sp>
        <p:nvSpPr>
          <p:cNvPr id="5134" name="Rectangle 14"/>
          <p:cNvSpPr>
            <a:spLocks noGrp="1" noChangeArrowheads="1"/>
          </p:cNvSpPr>
          <p:nvPr>
            <p:ph type="title"/>
          </p:nvPr>
        </p:nvSpPr>
        <p:spPr bwMode="auto">
          <a:xfrm>
            <a:off x="468313" y="333375"/>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25" y="6092825"/>
            <a:ext cx="1223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Tree>
    <p:extLst>
      <p:ext uri="{BB962C8B-B14F-4D97-AF65-F5344CB8AC3E}">
        <p14:creationId xmlns:p14="http://schemas.microsoft.com/office/powerpoint/2010/main" val="14261915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hdr="0" ftr="0"/>
  <p:txStyles>
    <p:titleStyle>
      <a:lvl1pPr algn="l" rtl="0" eaLnBrk="1" fontAlgn="base" hangingPunct="1">
        <a:spcBef>
          <a:spcPct val="0"/>
        </a:spcBef>
        <a:spcAft>
          <a:spcPct val="0"/>
        </a:spcAft>
        <a:defRPr sz="2000">
          <a:solidFill>
            <a:srgbClr val="CC0000"/>
          </a:solidFill>
          <a:latin typeface="+mj-lt"/>
          <a:ea typeface="+mj-ea"/>
          <a:cs typeface="+mj-cs"/>
        </a:defRPr>
      </a:lvl1pPr>
      <a:lvl2pPr algn="l" rtl="0" eaLnBrk="1" fontAlgn="base" hangingPunct="1">
        <a:spcBef>
          <a:spcPct val="0"/>
        </a:spcBef>
        <a:spcAft>
          <a:spcPct val="0"/>
        </a:spcAft>
        <a:defRPr sz="2000">
          <a:solidFill>
            <a:srgbClr val="CC0000"/>
          </a:solidFill>
          <a:latin typeface="Lucida Sans" pitchFamily="34" charset="0"/>
        </a:defRPr>
      </a:lvl2pPr>
      <a:lvl3pPr algn="l" rtl="0" eaLnBrk="1" fontAlgn="base" hangingPunct="1">
        <a:spcBef>
          <a:spcPct val="0"/>
        </a:spcBef>
        <a:spcAft>
          <a:spcPct val="0"/>
        </a:spcAft>
        <a:defRPr sz="2000">
          <a:solidFill>
            <a:srgbClr val="CC0000"/>
          </a:solidFill>
          <a:latin typeface="Lucida Sans" pitchFamily="34" charset="0"/>
        </a:defRPr>
      </a:lvl3pPr>
      <a:lvl4pPr algn="l" rtl="0" eaLnBrk="1" fontAlgn="base" hangingPunct="1">
        <a:spcBef>
          <a:spcPct val="0"/>
        </a:spcBef>
        <a:spcAft>
          <a:spcPct val="0"/>
        </a:spcAft>
        <a:defRPr sz="2000">
          <a:solidFill>
            <a:srgbClr val="CC0000"/>
          </a:solidFill>
          <a:latin typeface="Lucida Sans" pitchFamily="34" charset="0"/>
        </a:defRPr>
      </a:lvl4pPr>
      <a:lvl5pPr algn="l" rtl="0" eaLnBrk="1" fontAlgn="base" hangingPunct="1">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nacto.org/docs/usdg/disappearing_traffic_cairns.pdf"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epomm.eu/maxeva/uploads/EvaluatieA10-West.pdf" TargetMode="External"/><Relationship Id="rId7" Type="http://schemas.openxmlformats.org/officeDocument/2006/relationships/hyperlink" Target="http://www.utrecht.nl/fileadmin/uploads/documenten/3.ruimtelijk-ontwikkeling/Aantrekkelijk-Bereikbaar/IPVE_FO_GOYLAAN_20150402.pdf" TargetMode="External"/><Relationship Id="rId12"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hyperlink" Target="https://www.utrecht.nl/fileadmin/uploads/documenten/wonen-en-leven/verkeer/verkeersprojecten/monicabrug/2016-11-Eindrapport-Knijp-Monicabrug.pdf" TargetMode="External"/><Relationship Id="rId5" Type="http://schemas.openxmlformats.org/officeDocument/2006/relationships/hyperlink" Target="https://denhaag.raadsinformatie.nl/document/3328782/1/RIS180590"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www.fietskoeriers.nl/lokale-bezorging/https:/web.wpi.edu/Pubs/E-project/Available/E-project-051109-062746/unrestricted/D09_Traffic_Final_Report.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web.wpi.edu/Pubs/E-project/Available/E-project-051109-062746/unrestricted/D09_Traffic_Final_Report.pdf" TargetMode="External"/><Relationship Id="rId2" Type="http://schemas.openxmlformats.org/officeDocument/2006/relationships/hyperlink" Target="http://ec.europa.eu/environment/pubs/pdf/streets_people.pdf"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108365" y="1922482"/>
            <a:ext cx="7915562" cy="1866557"/>
          </a:xfrm>
        </p:spPr>
        <p:txBody>
          <a:bodyPr/>
          <a:lstStyle/>
          <a:p>
            <a:r>
              <a:rPr lang="nl-NL" dirty="0">
                <a:latin typeface="Arial Black" panose="020B0A04020102020204" pitchFamily="34" charset="0"/>
              </a:rPr>
              <a:t>herinrichtingsprojecten en verdwijnend verkeer</a:t>
            </a:r>
            <a:br>
              <a:rPr lang="nl-NL" dirty="0">
                <a:latin typeface="Arial Black" panose="020B0A04020102020204" pitchFamily="34" charset="0"/>
              </a:rPr>
            </a:br>
            <a:r>
              <a:rPr lang="nl-NL" sz="1200" cap="none" dirty="0">
                <a:latin typeface="Arial" panose="020B0604020202020204" pitchFamily="34" charset="0"/>
              </a:rPr>
              <a:t>Bijdrage aan symposium Stad in Beweging| Tanja Vonk</a:t>
            </a:r>
          </a:p>
        </p:txBody>
      </p:sp>
    </p:spTree>
    <p:extLst>
      <p:ext uri="{BB962C8B-B14F-4D97-AF65-F5344CB8AC3E}">
        <p14:creationId xmlns:p14="http://schemas.microsoft.com/office/powerpoint/2010/main" val="400194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nl-NL" dirty="0" err="1"/>
              <a:t>Disappearing</a:t>
            </a:r>
            <a:r>
              <a:rPr lang="nl-NL" dirty="0"/>
              <a:t> Traffic? The story </a:t>
            </a:r>
            <a:r>
              <a:rPr lang="nl-NL" dirty="0" err="1"/>
              <a:t>so</a:t>
            </a:r>
            <a:r>
              <a:rPr lang="nl-NL" dirty="0"/>
              <a:t> far </a:t>
            </a:r>
            <a:r>
              <a:rPr lang="nl-NL" sz="1000" dirty="0"/>
              <a:t>(</a:t>
            </a:r>
            <a:r>
              <a:rPr lang="nl-NL" sz="1000" dirty="0" err="1"/>
              <a:t>S.Cairns</a:t>
            </a:r>
            <a:r>
              <a:rPr lang="nl-NL" sz="1000" dirty="0"/>
              <a:t>, S. </a:t>
            </a:r>
            <a:r>
              <a:rPr lang="nl-NL" sz="1000" dirty="0" err="1"/>
              <a:t>Atkins</a:t>
            </a:r>
            <a:r>
              <a:rPr lang="nl-NL" sz="1000" dirty="0"/>
              <a:t> </a:t>
            </a:r>
            <a:r>
              <a:rPr lang="nl-NL" sz="1000" dirty="0" err="1"/>
              <a:t>and</a:t>
            </a:r>
            <a:r>
              <a:rPr lang="nl-NL" sz="1000" dirty="0"/>
              <a:t> P. </a:t>
            </a:r>
            <a:r>
              <a:rPr lang="nl-NL" sz="1000" dirty="0" err="1"/>
              <a:t>Goodwin</a:t>
            </a:r>
            <a:r>
              <a:rPr lang="nl-NL" sz="1000" dirty="0"/>
              <a:t>)</a:t>
            </a:r>
            <a:br>
              <a:rPr lang="nl-NL" dirty="0"/>
            </a:br>
            <a:endParaRPr lang="nl-NL" dirty="0"/>
          </a:p>
        </p:txBody>
      </p:sp>
      <p:pic>
        <p:nvPicPr>
          <p:cNvPr id="6" name="Content Placeholder 5"/>
          <p:cNvPicPr>
            <a:picLocks noGrp="1" noChangeAspect="1"/>
          </p:cNvPicPr>
          <p:nvPr>
            <p:ph idx="1"/>
          </p:nvPr>
        </p:nvPicPr>
        <p:blipFill>
          <a:blip r:embed="rId2"/>
          <a:stretch>
            <a:fillRect/>
          </a:stretch>
        </p:blipFill>
        <p:spPr>
          <a:xfrm>
            <a:off x="411945" y="2371045"/>
            <a:ext cx="2607883" cy="3585840"/>
          </a:xfrm>
          <a:prstGeom prst="rect">
            <a:avLst/>
          </a:prstGeom>
        </p:spPr>
      </p:pic>
      <p:sp>
        <p:nvSpPr>
          <p:cNvPr id="4" name="Date Placeholder 3"/>
          <p:cNvSpPr>
            <a:spLocks noGrp="1"/>
          </p:cNvSpPr>
          <p:nvPr>
            <p:ph type="dt" sz="half" idx="10"/>
          </p:nvPr>
        </p:nvSpPr>
        <p:spPr/>
        <p:txBody>
          <a:bodyPr/>
          <a:lstStyle/>
          <a:p>
            <a:r>
              <a:rPr lang="nl-NL"/>
              <a:t>11 mei 2017</a:t>
            </a:r>
            <a:endParaRPr lang="nl-NL" dirty="0"/>
          </a:p>
        </p:txBody>
      </p:sp>
      <p:sp>
        <p:nvSpPr>
          <p:cNvPr id="5" name="Slide Number Placeholder 4"/>
          <p:cNvSpPr>
            <a:spLocks noGrp="1"/>
          </p:cNvSpPr>
          <p:nvPr>
            <p:ph type="sldNum" sz="quarter" idx="12"/>
          </p:nvPr>
        </p:nvSpPr>
        <p:spPr/>
        <p:txBody>
          <a:bodyPr/>
          <a:lstStyle/>
          <a:p>
            <a:fld id="{52236286-4DC8-46DE-9269-8F728FBC0641}" type="slidenum">
              <a:rPr lang="nl-NL" smtClean="0"/>
              <a:pPr/>
              <a:t>10</a:t>
            </a:fld>
            <a:endParaRPr lang="nl-NL" dirty="0"/>
          </a:p>
        </p:txBody>
      </p:sp>
      <p:sp>
        <p:nvSpPr>
          <p:cNvPr id="8" name="Content Placeholder 2"/>
          <p:cNvSpPr txBox="1">
            <a:spLocks/>
          </p:cNvSpPr>
          <p:nvPr/>
        </p:nvSpPr>
        <p:spPr>
          <a:xfrm>
            <a:off x="3175000" y="2118766"/>
            <a:ext cx="5791200" cy="4182150"/>
          </a:xfrm>
          <a:prstGeom prst="rect">
            <a:avLst/>
          </a:prstGeom>
        </p:spPr>
        <p:txBody>
          <a:bodyPr vert="horz" lIns="0" tIns="0" rIns="0" bIns="0" rtlCol="0">
            <a:noAutofit/>
          </a:bodyPr>
          <a:lstStyle>
            <a:lvl1pPr marL="185738" indent="-185738" algn="l" defTabSz="914400" rtl="0" eaLnBrk="1" latinLnBrk="0" hangingPunct="1">
              <a:lnSpc>
                <a:spcPts val="2810"/>
              </a:lnSpc>
              <a:spcBef>
                <a:spcPts val="0"/>
              </a:spcBef>
              <a:buSzPct val="100000"/>
              <a:buFontTx/>
              <a:buBlip>
                <a:blip r:embed="rId3"/>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3"/>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SzPct val="100000"/>
              <a:buFontTx/>
              <a:buBlip>
                <a:blip r:embed="rId3"/>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3"/>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SzPct val="100000"/>
              <a:buFontTx/>
              <a:buBlip>
                <a:blip r:embed="rId3"/>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t>Gemiddelde = 21,9%</a:t>
            </a:r>
          </a:p>
          <a:p>
            <a:r>
              <a:rPr lang="nl-NL" dirty="0"/>
              <a:t>Mediaan = 10,6</a:t>
            </a:r>
          </a:p>
          <a:p>
            <a:r>
              <a:rPr lang="nl-NL" dirty="0"/>
              <a:t>In de helft van de cases kon 11% van de voertuigen die in het gebied reden niet teruggevonden worden in het omringende gebied.</a:t>
            </a:r>
          </a:p>
          <a:p>
            <a:endParaRPr lang="nl-NL" dirty="0"/>
          </a:p>
          <a:p>
            <a:r>
              <a:rPr lang="nl-NL" dirty="0"/>
              <a:t>Grote spreiding in resultaten</a:t>
            </a:r>
          </a:p>
          <a:p>
            <a:r>
              <a:rPr lang="nl-NL" dirty="0"/>
              <a:t>Verschillen over tijd:</a:t>
            </a:r>
          </a:p>
          <a:p>
            <a:pPr lvl="1"/>
            <a:r>
              <a:rPr lang="nl-NL" dirty="0"/>
              <a:t>Soms bereikt verkeer weer hetzelfde niveau</a:t>
            </a:r>
          </a:p>
          <a:p>
            <a:pPr lvl="1"/>
            <a:r>
              <a:rPr lang="nl-NL" dirty="0"/>
              <a:t>Veelomvattend beleid leidt soms tot extra reductie</a:t>
            </a:r>
          </a:p>
          <a:p>
            <a:pPr marL="0" indent="0">
              <a:buNone/>
            </a:pPr>
            <a:endParaRPr lang="nl-NL" dirty="0"/>
          </a:p>
          <a:p>
            <a:pPr lvl="1"/>
            <a:endParaRPr lang="nl-NL" sz="1200" dirty="0"/>
          </a:p>
          <a:p>
            <a:pPr lvl="1"/>
            <a:endParaRPr lang="nl-NL" sz="1200" dirty="0"/>
          </a:p>
          <a:p>
            <a:endParaRPr lang="nl-NL" dirty="0"/>
          </a:p>
        </p:txBody>
      </p:sp>
      <p:sp>
        <p:nvSpPr>
          <p:cNvPr id="9" name="Rectangle 8"/>
          <p:cNvSpPr/>
          <p:nvPr/>
        </p:nvSpPr>
        <p:spPr>
          <a:xfrm>
            <a:off x="474201" y="2099554"/>
            <a:ext cx="2483372" cy="307777"/>
          </a:xfrm>
          <a:prstGeom prst="rect">
            <a:avLst/>
          </a:prstGeom>
        </p:spPr>
        <p:txBody>
          <a:bodyPr wrap="none">
            <a:spAutoFit/>
          </a:bodyPr>
          <a:lstStyle/>
          <a:p>
            <a:pPr lvl="0"/>
            <a:r>
              <a:rPr lang="nl-NL" sz="1400" dirty="0"/>
              <a:t>70 case studies (wereldwijd) </a:t>
            </a:r>
          </a:p>
        </p:txBody>
      </p:sp>
    </p:spTree>
    <p:extLst>
      <p:ext uri="{BB962C8B-B14F-4D97-AF65-F5344CB8AC3E}">
        <p14:creationId xmlns:p14="http://schemas.microsoft.com/office/powerpoint/2010/main" val="1830613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Conclusies UK studie</a:t>
            </a:r>
          </a:p>
        </p:txBody>
      </p:sp>
      <p:sp>
        <p:nvSpPr>
          <p:cNvPr id="3" name="Content Placeholder 2"/>
          <p:cNvSpPr>
            <a:spLocks noGrp="1"/>
          </p:cNvSpPr>
          <p:nvPr>
            <p:ph idx="1"/>
          </p:nvPr>
        </p:nvSpPr>
        <p:spPr/>
        <p:txBody>
          <a:bodyPr/>
          <a:lstStyle/>
          <a:p>
            <a:r>
              <a:rPr lang="nl-NL" dirty="0"/>
              <a:t>Herinrichting van wegen voor alle verkeer: voorspellingen over effecten zijn vaak onnodig pessimistisch en alarmerend </a:t>
            </a:r>
          </a:p>
          <a:p>
            <a:r>
              <a:rPr lang="nl-NL" dirty="0"/>
              <a:t>Met juiste lokale omstandigheden (elke situatie is uniek) kunnen sterke reducties in overall verkeer optreden</a:t>
            </a:r>
          </a:p>
          <a:p>
            <a:r>
              <a:rPr lang="nl-NL" dirty="0"/>
              <a:t>Mensen maken veel bredere gedragsaanpassingen dan traditioneel wordt aangenomen</a:t>
            </a:r>
            <a:br>
              <a:rPr lang="nl-NL" dirty="0"/>
            </a:br>
            <a:endParaRPr lang="nl-NL" dirty="0"/>
          </a:p>
          <a:p>
            <a:r>
              <a:rPr lang="nl-NL" dirty="0"/>
              <a:t>Nodig: managen hoe de aanpassingen waargenomen worden bij publiek en hoe er in de media over gesproken wordt</a:t>
            </a:r>
          </a:p>
          <a:p>
            <a:pPr lvl="1"/>
            <a:r>
              <a:rPr lang="nl-NL" dirty="0"/>
              <a:t>Eerste indruk plan is bepalend, details moeten kloppen </a:t>
            </a:r>
          </a:p>
          <a:p>
            <a:pPr lvl="1"/>
            <a:r>
              <a:rPr lang="nl-NL" dirty="0"/>
              <a:t>Tijdige waarschuwingen voorkomen deels de problemen</a:t>
            </a:r>
          </a:p>
          <a:p>
            <a:pPr lvl="1"/>
            <a:r>
              <a:rPr lang="nl-NL" dirty="0"/>
              <a:t>Monitoring en evaluatie: cijfers gereed en tijdig terugkoppelen</a:t>
            </a:r>
          </a:p>
          <a:p>
            <a:endParaRPr lang="nl-NL" dirty="0"/>
          </a:p>
        </p:txBody>
      </p:sp>
      <p:sp>
        <p:nvSpPr>
          <p:cNvPr id="7" name="Date Placeholder 6"/>
          <p:cNvSpPr>
            <a:spLocks noGrp="1"/>
          </p:cNvSpPr>
          <p:nvPr>
            <p:ph type="dt" sz="half" idx="10"/>
          </p:nvPr>
        </p:nvSpPr>
        <p:spPr/>
        <p:txBody>
          <a:bodyPr/>
          <a:lstStyle/>
          <a:p>
            <a:r>
              <a:rPr lang="nl-NL"/>
              <a:t>11 mei 2017</a:t>
            </a:r>
            <a:endParaRPr lang="nl-NL" dirty="0"/>
          </a:p>
        </p:txBody>
      </p:sp>
      <p:sp>
        <p:nvSpPr>
          <p:cNvPr id="4" name="Slide Number Placeholder 3"/>
          <p:cNvSpPr>
            <a:spLocks noGrp="1"/>
          </p:cNvSpPr>
          <p:nvPr>
            <p:ph type="sldNum" sz="quarter" idx="12"/>
          </p:nvPr>
        </p:nvSpPr>
        <p:spPr/>
        <p:txBody>
          <a:bodyPr/>
          <a:lstStyle/>
          <a:p>
            <a:fld id="{52236286-4DC8-46DE-9269-8F728FBC0641}" type="slidenum">
              <a:rPr lang="nl-NL" smtClean="0"/>
              <a:pPr/>
              <a:t>11</a:t>
            </a:fld>
            <a:endParaRPr lang="nl-NL" dirty="0"/>
          </a:p>
        </p:txBody>
      </p:sp>
    </p:spTree>
    <p:extLst>
      <p:ext uri="{BB962C8B-B14F-4D97-AF65-F5344CB8AC3E}">
        <p14:creationId xmlns:p14="http://schemas.microsoft.com/office/powerpoint/2010/main" val="21805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rot="705936">
            <a:off x="6892185" y="1425560"/>
            <a:ext cx="1813096" cy="257046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nl-NL" dirty="0"/>
              <a:t>SGS Kennisvraag Eindhoven</a:t>
            </a:r>
          </a:p>
        </p:txBody>
      </p:sp>
      <p:sp>
        <p:nvSpPr>
          <p:cNvPr id="3" name="Content Placeholder 2"/>
          <p:cNvSpPr>
            <a:spLocks noGrp="1"/>
          </p:cNvSpPr>
          <p:nvPr>
            <p:ph idx="1"/>
          </p:nvPr>
        </p:nvSpPr>
        <p:spPr/>
        <p:txBody>
          <a:bodyPr/>
          <a:lstStyle/>
          <a:p>
            <a:pPr marL="342900" lvl="0" indent="-342900">
              <a:buFont typeface="+mj-lt"/>
              <a:buAutoNum type="arabicPeriod"/>
            </a:pPr>
            <a:r>
              <a:rPr lang="nl-NL" dirty="0"/>
              <a:t>Mag je er bij herinrichtingsprojecten rekening mee houden </a:t>
            </a:r>
            <a:br>
              <a:rPr lang="nl-NL" dirty="0"/>
            </a:br>
            <a:r>
              <a:rPr lang="nl-NL" dirty="0"/>
              <a:t>dat een deel van het verkeer ‘verdwijnt’ en niet meer </a:t>
            </a:r>
            <a:br>
              <a:rPr lang="nl-NL" dirty="0"/>
            </a:br>
            <a:r>
              <a:rPr lang="nl-NL" dirty="0"/>
              <a:t>terugkeert op het traject of een alternatief traject?</a:t>
            </a:r>
            <a:br>
              <a:rPr lang="nl-NL" dirty="0"/>
            </a:br>
            <a:endParaRPr lang="nl-NL" dirty="0"/>
          </a:p>
          <a:p>
            <a:pPr marL="342900" lvl="0" indent="-342900">
              <a:buFont typeface="+mj-lt"/>
              <a:buAutoNum type="arabicPeriod"/>
            </a:pPr>
            <a:r>
              <a:rPr lang="nl-NL" dirty="0"/>
              <a:t>In welke mate lost het verkeer op?</a:t>
            </a:r>
            <a:br>
              <a:rPr lang="nl-NL" dirty="0"/>
            </a:br>
            <a:endParaRPr lang="nl-NL" dirty="0"/>
          </a:p>
          <a:p>
            <a:pPr marL="342900" lvl="0" indent="-342900">
              <a:buFont typeface="+mj-lt"/>
              <a:buAutoNum type="arabicPeriod"/>
            </a:pPr>
            <a:r>
              <a:rPr lang="nl-NL" dirty="0"/>
              <a:t>Welke factoren bepalen dat bepaalde verkeerbewegingen verdampen?</a:t>
            </a:r>
            <a:br>
              <a:rPr lang="nl-NL" dirty="0"/>
            </a:br>
            <a:endParaRPr lang="nl-NL" dirty="0"/>
          </a:p>
          <a:p>
            <a:pPr marL="342900" lvl="0" indent="-342900">
              <a:buFont typeface="+mj-lt"/>
              <a:buAutoNum type="arabicPeriod"/>
            </a:pPr>
            <a:r>
              <a:rPr lang="nl-NL" dirty="0"/>
              <a:t>In hoeverre kan ‘verdwijnend verkeer’ bijdragen aan bereikbaarheid, leefbaarheid en gezondheid?</a:t>
            </a:r>
          </a:p>
          <a:p>
            <a:endParaRPr lang="nl-NL" dirty="0"/>
          </a:p>
        </p:txBody>
      </p:sp>
      <p:sp>
        <p:nvSpPr>
          <p:cNvPr id="4" name="Date Placeholder 3"/>
          <p:cNvSpPr>
            <a:spLocks noGrp="1"/>
          </p:cNvSpPr>
          <p:nvPr>
            <p:ph type="dt" sz="half" idx="10"/>
          </p:nvPr>
        </p:nvSpPr>
        <p:spPr/>
        <p:txBody>
          <a:bodyPr/>
          <a:lstStyle/>
          <a:p>
            <a:r>
              <a:rPr lang="nl-NL"/>
              <a:t>11 mei 2017</a:t>
            </a:r>
            <a:endParaRPr lang="nl-NL" dirty="0"/>
          </a:p>
        </p:txBody>
      </p:sp>
      <p:sp>
        <p:nvSpPr>
          <p:cNvPr id="7" name="Slide Number Placeholder 6"/>
          <p:cNvSpPr>
            <a:spLocks noGrp="1"/>
          </p:cNvSpPr>
          <p:nvPr>
            <p:ph type="sldNum" sz="quarter" idx="12"/>
          </p:nvPr>
        </p:nvSpPr>
        <p:spPr/>
        <p:txBody>
          <a:bodyPr/>
          <a:lstStyle/>
          <a:p>
            <a:fld id="{52236286-4DC8-46DE-9269-8F728FBC0641}" type="slidenum">
              <a:rPr lang="nl-NL" smtClean="0"/>
              <a:pPr/>
              <a:t>12</a:t>
            </a:fld>
            <a:endParaRPr lang="nl-NL" dirty="0"/>
          </a:p>
        </p:txBody>
      </p:sp>
      <p:sp>
        <p:nvSpPr>
          <p:cNvPr id="8" name="Rectangle 7"/>
          <p:cNvSpPr/>
          <p:nvPr/>
        </p:nvSpPr>
        <p:spPr>
          <a:xfrm>
            <a:off x="4199467" y="5892800"/>
            <a:ext cx="4748836" cy="461665"/>
          </a:xfrm>
          <a:prstGeom prst="rect">
            <a:avLst/>
          </a:prstGeom>
          <a:solidFill>
            <a:schemeClr val="accent3">
              <a:alpha val="67000"/>
            </a:schemeClr>
          </a:solidFill>
          <a:ln w="22225">
            <a:solidFill>
              <a:schemeClr val="accent3">
                <a:lumMod val="75000"/>
              </a:schemeClr>
            </a:solidFill>
          </a:ln>
          <a:effectLst>
            <a:outerShdw blurRad="76200" dir="13500000" sy="23000" kx="1200000" algn="br" rotWithShape="0">
              <a:prstClr val="black">
                <a:alpha val="40000"/>
              </a:prstClr>
            </a:outerShdw>
          </a:effectLst>
        </p:spPr>
        <p:txBody>
          <a:bodyPr wrap="square">
            <a:spAutoFit/>
          </a:bodyPr>
          <a:lstStyle/>
          <a:p>
            <a:pPr lvl="0" algn="ctr"/>
            <a:r>
              <a:rPr lang="nl-NL" sz="1200" dirty="0">
                <a:solidFill>
                  <a:schemeClr val="tx1">
                    <a:lumMod val="75000"/>
                    <a:lumOff val="25000"/>
                  </a:schemeClr>
                </a:solidFill>
              </a:rPr>
              <a:t>Het </a:t>
            </a:r>
            <a:r>
              <a:rPr lang="nl-NL" sz="1200" dirty="0" err="1">
                <a:solidFill>
                  <a:schemeClr val="tx1">
                    <a:lumMod val="75000"/>
                    <a:lumOff val="25000"/>
                  </a:schemeClr>
                </a:solidFill>
              </a:rPr>
              <a:t>zelfoplossend</a:t>
            </a:r>
            <a:r>
              <a:rPr lang="nl-NL" sz="1200" dirty="0">
                <a:solidFill>
                  <a:schemeClr val="tx1">
                    <a:lumMod val="75000"/>
                    <a:lumOff val="25000"/>
                  </a:schemeClr>
                </a:solidFill>
              </a:rPr>
              <a:t> vermogen van het verkeer zit nog niet in de verkeersmodellen, (hoe) neem je dat mee?</a:t>
            </a:r>
          </a:p>
        </p:txBody>
      </p:sp>
    </p:spTree>
    <p:extLst>
      <p:ext uri="{BB962C8B-B14F-4D97-AF65-F5344CB8AC3E}">
        <p14:creationId xmlns:p14="http://schemas.microsoft.com/office/powerpoint/2010/main" val="102774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88050" y="3602082"/>
            <a:ext cx="597627" cy="939581"/>
            <a:chOff x="1953224" y="3410978"/>
            <a:chExt cx="597627" cy="939581"/>
          </a:xfrm>
        </p:grpSpPr>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656" y="3410978"/>
              <a:ext cx="594195" cy="195424"/>
            </a:xfrm>
            <a:prstGeom prst="rect">
              <a:avLst/>
            </a:prstGeom>
          </p:spPr>
        </p:pic>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656" y="3671151"/>
              <a:ext cx="594195" cy="195424"/>
            </a:xfrm>
            <a:prstGeom prst="rect">
              <a:avLst/>
            </a:prstGeom>
          </p:spPr>
        </p:pic>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656" y="3914476"/>
              <a:ext cx="594195" cy="195424"/>
            </a:xfrm>
            <a:prstGeom prst="rect">
              <a:avLst/>
            </a:prstGeom>
          </p:spPr>
        </p:pic>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224" y="4155135"/>
              <a:ext cx="594195" cy="195424"/>
            </a:xfrm>
            <a:prstGeom prst="rect">
              <a:avLst/>
            </a:prstGeom>
          </p:spPr>
        </p:pic>
      </p:grpSp>
      <p:grpSp>
        <p:nvGrpSpPr>
          <p:cNvPr id="6" name="Group 5"/>
          <p:cNvGrpSpPr/>
          <p:nvPr/>
        </p:nvGrpSpPr>
        <p:grpSpPr>
          <a:xfrm>
            <a:off x="7231884" y="3889626"/>
            <a:ext cx="594194" cy="431908"/>
            <a:chOff x="6180955" y="3671151"/>
            <a:chExt cx="594194" cy="431908"/>
          </a:xfrm>
        </p:grpSpPr>
        <p:pic>
          <p:nvPicPr>
            <p:cNvPr id="114" name="Picture 11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80955" y="3671151"/>
              <a:ext cx="594194" cy="195424"/>
            </a:xfrm>
            <a:prstGeom prst="rect">
              <a:avLst/>
            </a:prstGeom>
          </p:spPr>
        </p:pic>
        <p:pic>
          <p:nvPicPr>
            <p:cNvPr id="115" name="Picture 114"/>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80955" y="3907635"/>
              <a:ext cx="594194" cy="195424"/>
            </a:xfrm>
            <a:prstGeom prst="rect">
              <a:avLst/>
            </a:prstGeom>
          </p:spPr>
        </p:pic>
      </p:grpSp>
      <p:grpSp>
        <p:nvGrpSpPr>
          <p:cNvPr id="11" name="Group 10"/>
          <p:cNvGrpSpPr/>
          <p:nvPr/>
        </p:nvGrpSpPr>
        <p:grpSpPr>
          <a:xfrm>
            <a:off x="2125280" y="5162169"/>
            <a:ext cx="1590942" cy="553998"/>
            <a:chOff x="2359595" y="4487872"/>
            <a:chExt cx="1590942" cy="553998"/>
          </a:xfrm>
        </p:grpSpPr>
        <p:pic>
          <p:nvPicPr>
            <p:cNvPr id="118" name="Picture 117"/>
            <p:cNvPicPr>
              <a:picLocks noChangeAspect="1"/>
            </p:cNvPicPr>
            <p:nvPr/>
          </p:nvPicPr>
          <p:blipFill>
            <a:blip r:embed="rId4">
              <a:duotone>
                <a:schemeClr val="accent6">
                  <a:shade val="45000"/>
                  <a:satMod val="135000"/>
                </a:schemeClr>
                <a:prstClr val="white"/>
              </a:duotone>
            </a:blip>
            <a:stretch>
              <a:fillRect/>
            </a:stretch>
          </p:blipFill>
          <p:spPr>
            <a:xfrm>
              <a:off x="3605608" y="4545520"/>
              <a:ext cx="344929" cy="310436"/>
            </a:xfrm>
            <a:prstGeom prst="rect">
              <a:avLst/>
            </a:prstGeom>
          </p:spPr>
        </p:pic>
        <p:sp>
          <p:nvSpPr>
            <p:cNvPr id="120" name="TextBox 119"/>
            <p:cNvSpPr txBox="1"/>
            <p:nvPr/>
          </p:nvSpPr>
          <p:spPr>
            <a:xfrm>
              <a:off x="2359595" y="4487872"/>
              <a:ext cx="1293846" cy="553998"/>
            </a:xfrm>
            <a:prstGeom prst="rect">
              <a:avLst/>
            </a:prstGeom>
            <a:noFill/>
          </p:spPr>
          <p:txBody>
            <a:bodyPr wrap="square" rtlCol="0">
              <a:spAutoFit/>
            </a:bodyPr>
            <a:lstStyle/>
            <a:p>
              <a:pPr algn="ctr"/>
              <a:r>
                <a:rPr lang="nl-NL" sz="1000" dirty="0">
                  <a:solidFill>
                    <a:schemeClr val="accent6"/>
                  </a:solidFill>
                </a:rPr>
                <a:t>Er wordt gekozen voor openbaar vervoer</a:t>
              </a:r>
            </a:p>
          </p:txBody>
        </p:sp>
      </p:grpSp>
      <p:grpSp>
        <p:nvGrpSpPr>
          <p:cNvPr id="12" name="Group 11"/>
          <p:cNvGrpSpPr/>
          <p:nvPr/>
        </p:nvGrpSpPr>
        <p:grpSpPr>
          <a:xfrm>
            <a:off x="5294225" y="5230858"/>
            <a:ext cx="1503023" cy="553998"/>
            <a:chOff x="4983708" y="4698335"/>
            <a:chExt cx="1503023" cy="553998"/>
          </a:xfrm>
        </p:grpSpPr>
        <p:pic>
          <p:nvPicPr>
            <p:cNvPr id="104" name="Picture 103"/>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9162" t="10075" r="27164" b="12836"/>
            <a:stretch/>
          </p:blipFill>
          <p:spPr>
            <a:xfrm>
              <a:off x="4983708" y="4828003"/>
              <a:ext cx="375626" cy="358555"/>
            </a:xfrm>
            <a:prstGeom prst="rect">
              <a:avLst/>
            </a:prstGeom>
          </p:spPr>
        </p:pic>
        <p:sp>
          <p:nvSpPr>
            <p:cNvPr id="121" name="TextBox 120"/>
            <p:cNvSpPr txBox="1"/>
            <p:nvPr/>
          </p:nvSpPr>
          <p:spPr>
            <a:xfrm>
              <a:off x="5192885" y="4698335"/>
              <a:ext cx="1293846" cy="553998"/>
            </a:xfrm>
            <a:prstGeom prst="rect">
              <a:avLst/>
            </a:prstGeom>
            <a:noFill/>
          </p:spPr>
          <p:txBody>
            <a:bodyPr wrap="square" rtlCol="0">
              <a:spAutoFit/>
            </a:bodyPr>
            <a:lstStyle/>
            <a:p>
              <a:pPr algn="ctr"/>
              <a:r>
                <a:rPr lang="nl-NL" sz="1000" dirty="0">
                  <a:solidFill>
                    <a:schemeClr val="accent6"/>
                  </a:solidFill>
                </a:rPr>
                <a:t>Er wordt gebruik gemaakt van de fiets of lopen</a:t>
              </a:r>
            </a:p>
          </p:txBody>
        </p:sp>
      </p:grpSp>
      <p:grpSp>
        <p:nvGrpSpPr>
          <p:cNvPr id="10" name="Group 9"/>
          <p:cNvGrpSpPr/>
          <p:nvPr/>
        </p:nvGrpSpPr>
        <p:grpSpPr>
          <a:xfrm>
            <a:off x="2125280" y="2773738"/>
            <a:ext cx="1599564" cy="575910"/>
            <a:chOff x="2437485" y="2726309"/>
            <a:chExt cx="1599564" cy="575910"/>
          </a:xfrm>
        </p:grpSpPr>
        <p:sp>
          <p:nvSpPr>
            <p:cNvPr id="116" name="Multiplication Sign 115"/>
            <p:cNvSpPr/>
            <p:nvPr/>
          </p:nvSpPr>
          <p:spPr>
            <a:xfrm>
              <a:off x="3465297" y="2730468"/>
              <a:ext cx="571752" cy="571751"/>
            </a:xfrm>
            <a:prstGeom prst="mathMultiply">
              <a:avLst>
                <a:gd name="adj1" fmla="val 35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22" name="TextBox 121"/>
            <p:cNvSpPr txBox="1"/>
            <p:nvPr/>
          </p:nvSpPr>
          <p:spPr>
            <a:xfrm>
              <a:off x="2437485" y="2726309"/>
              <a:ext cx="1320553" cy="553998"/>
            </a:xfrm>
            <a:prstGeom prst="rect">
              <a:avLst/>
            </a:prstGeom>
            <a:noFill/>
          </p:spPr>
          <p:txBody>
            <a:bodyPr wrap="square" rtlCol="0">
              <a:spAutoFit/>
            </a:bodyPr>
            <a:lstStyle/>
            <a:p>
              <a:pPr algn="ctr"/>
              <a:r>
                <a:rPr lang="nl-NL" sz="1000" dirty="0">
                  <a:solidFill>
                    <a:schemeClr val="accent6"/>
                  </a:solidFill>
                </a:rPr>
                <a:t>De verplaatsing wordt niet meer gemaakt</a:t>
              </a:r>
            </a:p>
          </p:txBody>
        </p:sp>
      </p:grpSp>
      <p:grpSp>
        <p:nvGrpSpPr>
          <p:cNvPr id="9" name="Group 8"/>
          <p:cNvGrpSpPr/>
          <p:nvPr/>
        </p:nvGrpSpPr>
        <p:grpSpPr>
          <a:xfrm>
            <a:off x="4366067" y="2001858"/>
            <a:ext cx="2736504" cy="646331"/>
            <a:chOff x="3915604" y="2076918"/>
            <a:chExt cx="2736504" cy="646331"/>
          </a:xfrm>
        </p:grpSpPr>
        <p:grpSp>
          <p:nvGrpSpPr>
            <p:cNvPr id="123" name="Group 122"/>
            <p:cNvGrpSpPr/>
            <p:nvPr/>
          </p:nvGrpSpPr>
          <p:grpSpPr>
            <a:xfrm>
              <a:off x="5315926" y="2401753"/>
              <a:ext cx="251131" cy="223009"/>
              <a:chOff x="938213" y="3835023"/>
              <a:chExt cx="475842" cy="422557"/>
            </a:xfrm>
          </p:grpSpPr>
          <p:sp>
            <p:nvSpPr>
              <p:cNvPr id="124" name="Oval 123"/>
              <p:cNvSpPr/>
              <p:nvPr/>
            </p:nvSpPr>
            <p:spPr>
              <a:xfrm>
                <a:off x="938213" y="3835023"/>
                <a:ext cx="422557" cy="42255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tangle 124"/>
              <p:cNvSpPr/>
              <p:nvPr/>
            </p:nvSpPr>
            <p:spPr>
              <a:xfrm rot="1501987">
                <a:off x="1303667" y="4029929"/>
                <a:ext cx="102703" cy="102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Isosceles Triangle 125"/>
              <p:cNvSpPr/>
              <p:nvPr/>
            </p:nvSpPr>
            <p:spPr>
              <a:xfrm rot="10800000">
                <a:off x="1307484" y="4013023"/>
                <a:ext cx="106571" cy="79801"/>
              </a:xfrm>
              <a:prstGeom prst="triangle">
                <a:avLst>
                  <a:gd name="adj" fmla="val 50000"/>
                </a:avLst>
              </a:prstGeom>
              <a:solidFill>
                <a:srgbClr val="A5000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7" name="Straight Connector 126"/>
              <p:cNvCxnSpPr/>
              <p:nvPr/>
            </p:nvCxnSpPr>
            <p:spPr>
              <a:xfrm flipV="1">
                <a:off x="1149491" y="3898106"/>
                <a:ext cx="0" cy="148196"/>
              </a:xfrm>
              <a:prstGeom prst="line">
                <a:avLst/>
              </a:prstGeom>
              <a:ln w="190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1149492" y="4046302"/>
                <a:ext cx="74763" cy="76197"/>
              </a:xfrm>
              <a:prstGeom prst="line">
                <a:avLst/>
              </a:prstGeom>
              <a:ln w="19050" cap="rnd">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915604" y="2076918"/>
              <a:ext cx="2736504" cy="646331"/>
              <a:chOff x="3915604" y="2076918"/>
              <a:chExt cx="2736504" cy="646331"/>
            </a:xfrm>
          </p:grpSpPr>
          <p:pic>
            <p:nvPicPr>
              <p:cNvPr id="117" name="Picture 116"/>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83364" y="2425098"/>
                <a:ext cx="354566" cy="221787"/>
              </a:xfrm>
              <a:prstGeom prst="rect">
                <a:avLst/>
              </a:prstGeom>
            </p:spPr>
          </p:pic>
          <p:sp>
            <p:nvSpPr>
              <p:cNvPr id="119" name="TextBox 118"/>
              <p:cNvSpPr txBox="1"/>
              <p:nvPr/>
            </p:nvSpPr>
            <p:spPr>
              <a:xfrm>
                <a:off x="3915604" y="2076918"/>
                <a:ext cx="1089386" cy="646331"/>
              </a:xfrm>
              <a:prstGeom prst="rect">
                <a:avLst/>
              </a:prstGeom>
              <a:noFill/>
            </p:spPr>
            <p:txBody>
              <a:bodyPr wrap="square" rtlCol="0">
                <a:spAutoFit/>
              </a:bodyPr>
              <a:lstStyle/>
              <a:p>
                <a:pPr algn="ctr"/>
                <a:r>
                  <a:rPr lang="nl-NL" sz="900" dirty="0">
                    <a:solidFill>
                      <a:srgbClr val="C00000"/>
                    </a:solidFill>
                  </a:rPr>
                  <a:t>Er wordt uitgeweken naar een alternatieve route</a:t>
                </a:r>
              </a:p>
            </p:txBody>
          </p:sp>
          <p:sp>
            <p:nvSpPr>
              <p:cNvPr id="129" name="TextBox 128"/>
              <p:cNvSpPr txBox="1"/>
              <p:nvPr/>
            </p:nvSpPr>
            <p:spPr>
              <a:xfrm>
                <a:off x="5192885" y="2116931"/>
                <a:ext cx="1459223" cy="507831"/>
              </a:xfrm>
              <a:prstGeom prst="rect">
                <a:avLst/>
              </a:prstGeom>
              <a:noFill/>
            </p:spPr>
            <p:txBody>
              <a:bodyPr wrap="square" rtlCol="0">
                <a:spAutoFit/>
              </a:bodyPr>
              <a:lstStyle/>
              <a:p>
                <a:pPr algn="ctr"/>
                <a:r>
                  <a:rPr lang="nl-NL" sz="900" dirty="0">
                    <a:solidFill>
                      <a:srgbClr val="C00000"/>
                    </a:solidFill>
                  </a:rPr>
                  <a:t>Er wordt uitgeweken naar een ander reismoment</a:t>
                </a:r>
              </a:p>
            </p:txBody>
          </p:sp>
        </p:grpSp>
      </p:grpSp>
      <p:grpSp>
        <p:nvGrpSpPr>
          <p:cNvPr id="13" name="Group 12"/>
          <p:cNvGrpSpPr/>
          <p:nvPr/>
        </p:nvGrpSpPr>
        <p:grpSpPr>
          <a:xfrm>
            <a:off x="1684867" y="2667783"/>
            <a:ext cx="5325533" cy="2819170"/>
            <a:chOff x="2596574" y="2667783"/>
            <a:chExt cx="3538659" cy="2387478"/>
          </a:xfrm>
        </p:grpSpPr>
        <p:sp>
          <p:nvSpPr>
            <p:cNvPr id="97" name="Arrow: Bent 96"/>
            <p:cNvSpPr/>
            <p:nvPr/>
          </p:nvSpPr>
          <p:spPr>
            <a:xfrm rot="16200000" flipV="1">
              <a:off x="4693827" y="2692417"/>
              <a:ext cx="970615" cy="922424"/>
            </a:xfrm>
            <a:prstGeom prst="bentArrow">
              <a:avLst>
                <a:gd name="adj1" fmla="val 26184"/>
                <a:gd name="adj2" fmla="val 25000"/>
                <a:gd name="adj3" fmla="val 32222"/>
                <a:gd name="adj4" fmla="val 4375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98" name="Arrow: Bent 97"/>
            <p:cNvSpPr/>
            <p:nvPr/>
          </p:nvSpPr>
          <p:spPr>
            <a:xfrm rot="16200000" flipV="1">
              <a:off x="4225001" y="2691879"/>
              <a:ext cx="970616" cy="922424"/>
            </a:xfrm>
            <a:prstGeom prst="bentArrow">
              <a:avLst>
                <a:gd name="adj1" fmla="val 26184"/>
                <a:gd name="adj2" fmla="val 25000"/>
                <a:gd name="adj3" fmla="val 32222"/>
                <a:gd name="adj4" fmla="val 4375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99" name="Rectangle 98"/>
            <p:cNvSpPr/>
            <p:nvPr/>
          </p:nvSpPr>
          <p:spPr>
            <a:xfrm>
              <a:off x="2596574" y="3389145"/>
              <a:ext cx="1866535" cy="9616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0" name="Arrow: Right 99"/>
            <p:cNvSpPr/>
            <p:nvPr/>
          </p:nvSpPr>
          <p:spPr>
            <a:xfrm>
              <a:off x="2786271" y="3392806"/>
              <a:ext cx="3348962" cy="958019"/>
            </a:xfrm>
            <a:prstGeom prst="rightArrow">
              <a:avLst>
                <a:gd name="adj1" fmla="val 49678"/>
                <a:gd name="adj2" fmla="val 397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1" name="Isosceles Triangle 100"/>
            <p:cNvSpPr/>
            <p:nvPr/>
          </p:nvSpPr>
          <p:spPr>
            <a:xfrm rot="5400000">
              <a:off x="4202791" y="3643871"/>
              <a:ext cx="961414" cy="452228"/>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Arrow: Bent 104"/>
            <p:cNvSpPr/>
            <p:nvPr/>
          </p:nvSpPr>
          <p:spPr>
            <a:xfrm rot="5400000">
              <a:off x="4193893" y="4111224"/>
              <a:ext cx="960527" cy="927547"/>
            </a:xfrm>
            <a:prstGeom prst="bentArrow">
              <a:avLst>
                <a:gd name="adj1" fmla="val 26778"/>
                <a:gd name="adj2" fmla="val 25000"/>
                <a:gd name="adj3" fmla="val 32222"/>
                <a:gd name="adj4" fmla="val 4375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06" name="Arrow: U-Turn 105"/>
            <p:cNvSpPr/>
            <p:nvPr/>
          </p:nvSpPr>
          <p:spPr>
            <a:xfrm rot="5400000">
              <a:off x="3802573" y="4046581"/>
              <a:ext cx="799813" cy="890445"/>
            </a:xfrm>
            <a:prstGeom prst="uturnArrow">
              <a:avLst>
                <a:gd name="adj1" fmla="val 31869"/>
                <a:gd name="adj2" fmla="val 25000"/>
                <a:gd name="adj3" fmla="val 25000"/>
                <a:gd name="adj4" fmla="val 43750"/>
                <a:gd name="adj5" fmla="val 75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07" name="Arrow: U-Turn 106"/>
            <p:cNvSpPr/>
            <p:nvPr/>
          </p:nvSpPr>
          <p:spPr>
            <a:xfrm rot="16200000" flipV="1">
              <a:off x="3802573" y="2816665"/>
              <a:ext cx="799813" cy="890446"/>
            </a:xfrm>
            <a:prstGeom prst="uturnArrow">
              <a:avLst>
                <a:gd name="adj1" fmla="val 34128"/>
                <a:gd name="adj2" fmla="val 25000"/>
                <a:gd name="adj3" fmla="val 23630"/>
                <a:gd name="adj4" fmla="val 43750"/>
                <a:gd name="adj5" fmla="val 75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cxnSp>
          <p:nvCxnSpPr>
            <p:cNvPr id="108" name="Straight Connector 107"/>
            <p:cNvCxnSpPr>
              <a:stCxn id="99" idx="1"/>
            </p:cNvCxnSpPr>
            <p:nvPr/>
          </p:nvCxnSpPr>
          <p:spPr>
            <a:xfrm>
              <a:off x="2596574" y="3869985"/>
              <a:ext cx="3397026"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596575" y="4109172"/>
              <a:ext cx="2113733"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96576" y="3619346"/>
              <a:ext cx="2574945"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311478" y="1754421"/>
            <a:ext cx="2161541" cy="604372"/>
            <a:chOff x="568153" y="3543295"/>
            <a:chExt cx="2161541" cy="604372"/>
          </a:xfrm>
        </p:grpSpPr>
        <p:sp>
          <p:nvSpPr>
            <p:cNvPr id="132" name="Rectangle: Rounded Corners 131"/>
            <p:cNvSpPr/>
            <p:nvPr/>
          </p:nvSpPr>
          <p:spPr>
            <a:xfrm>
              <a:off x="568153" y="3543295"/>
              <a:ext cx="2161541" cy="604372"/>
            </a:xfrm>
            <a:prstGeom prst="roundRect">
              <a:avLst/>
            </a:prstGeom>
            <a:solidFill>
              <a:schemeClr val="tx2">
                <a:lumMod val="20000"/>
                <a:lumOff val="80000"/>
              </a:schemeClr>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3" name="Rectangle 132"/>
            <p:cNvSpPr/>
            <p:nvPr/>
          </p:nvSpPr>
          <p:spPr>
            <a:xfrm>
              <a:off x="718899" y="3657526"/>
              <a:ext cx="173135" cy="1731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4" name="Rectangle 133"/>
            <p:cNvSpPr/>
            <p:nvPr/>
          </p:nvSpPr>
          <p:spPr>
            <a:xfrm>
              <a:off x="718899" y="3882449"/>
              <a:ext cx="173135" cy="1731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35" name="TextBox 134"/>
            <p:cNvSpPr txBox="1"/>
            <p:nvPr/>
          </p:nvSpPr>
          <p:spPr>
            <a:xfrm>
              <a:off x="892034" y="3605737"/>
              <a:ext cx="1830950" cy="515526"/>
            </a:xfrm>
            <a:prstGeom prst="rect">
              <a:avLst/>
            </a:prstGeom>
            <a:noFill/>
          </p:spPr>
          <p:txBody>
            <a:bodyPr wrap="none" rtlCol="0">
              <a:spAutoFit/>
            </a:bodyPr>
            <a:lstStyle/>
            <a:p>
              <a:r>
                <a:rPr lang="nl-NL" sz="1100" dirty="0"/>
                <a:t>Wel verdwijnend verkeer</a:t>
              </a:r>
            </a:p>
            <a:p>
              <a:pPr>
                <a:lnSpc>
                  <a:spcPct val="150000"/>
                </a:lnSpc>
              </a:pPr>
              <a:r>
                <a:rPr lang="nl-NL" sz="1100" dirty="0"/>
                <a:t>Geen verdwijnend verkeer</a:t>
              </a:r>
            </a:p>
          </p:txBody>
        </p:sp>
      </p:grpSp>
      <p:sp>
        <p:nvSpPr>
          <p:cNvPr id="46" name="Date Placeholder 3"/>
          <p:cNvSpPr>
            <a:spLocks noGrp="1"/>
          </p:cNvSpPr>
          <p:nvPr>
            <p:ph type="dt" sz="half" idx="10"/>
          </p:nvPr>
        </p:nvSpPr>
        <p:spPr>
          <a:xfrm>
            <a:off x="6482770" y="6526800"/>
            <a:ext cx="2133600" cy="169200"/>
          </a:xfrm>
        </p:spPr>
        <p:txBody>
          <a:bodyPr/>
          <a:lstStyle/>
          <a:p>
            <a:r>
              <a:rPr lang="nl-NL"/>
              <a:t>11 mei 2017</a:t>
            </a:r>
            <a:endParaRPr lang="nl-NL" dirty="0"/>
          </a:p>
        </p:txBody>
      </p:sp>
      <p:sp>
        <p:nvSpPr>
          <p:cNvPr id="2" name="Title 1"/>
          <p:cNvSpPr>
            <a:spLocks noGrp="1"/>
          </p:cNvSpPr>
          <p:nvPr>
            <p:ph type="title"/>
          </p:nvPr>
        </p:nvSpPr>
        <p:spPr/>
        <p:txBody>
          <a:bodyPr/>
          <a:lstStyle/>
          <a:p>
            <a:r>
              <a:rPr lang="nl-NL" dirty="0"/>
              <a:t>Definitie verdwijnend verkeer</a:t>
            </a:r>
          </a:p>
        </p:txBody>
      </p:sp>
      <p:sp>
        <p:nvSpPr>
          <p:cNvPr id="4" name="Slide Number Placeholder 3"/>
          <p:cNvSpPr>
            <a:spLocks noGrp="1"/>
          </p:cNvSpPr>
          <p:nvPr>
            <p:ph type="sldNum" sz="quarter" idx="12"/>
          </p:nvPr>
        </p:nvSpPr>
        <p:spPr>
          <a:xfrm>
            <a:off x="575998" y="6525344"/>
            <a:ext cx="271098" cy="168990"/>
          </a:xfrm>
        </p:spPr>
        <p:txBody>
          <a:bodyPr/>
          <a:lstStyle/>
          <a:p>
            <a:fld id="{52236286-4DC8-46DE-9269-8F728FBC0641}" type="slidenum">
              <a:rPr lang="nl-NL" smtClean="0"/>
              <a:pPr/>
              <a:t>13</a:t>
            </a:fld>
            <a:endParaRPr lang="nl-NL" dirty="0"/>
          </a:p>
        </p:txBody>
      </p:sp>
    </p:spTree>
    <p:extLst>
      <p:ext uri="{BB962C8B-B14F-4D97-AF65-F5344CB8AC3E}">
        <p14:creationId xmlns:p14="http://schemas.microsoft.com/office/powerpoint/2010/main" val="40845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p:txBody>
          <a:bodyPr/>
          <a:lstStyle/>
          <a:p>
            <a:endParaRPr lang="nl-NL" dirty="0"/>
          </a:p>
          <a:p>
            <a:endParaRPr lang="nl-NL" dirty="0"/>
          </a:p>
          <a:p>
            <a:endParaRPr lang="nl-NL" dirty="0"/>
          </a:p>
          <a:p>
            <a:endParaRPr lang="nl-NL" dirty="0"/>
          </a:p>
          <a:p>
            <a:endParaRPr lang="nl-NL" dirty="0"/>
          </a:p>
          <a:p>
            <a:pPr marL="0" indent="0">
              <a:buNone/>
            </a:pPr>
            <a:endParaRPr lang="nl-NL" dirty="0"/>
          </a:p>
          <a:p>
            <a:pPr marL="0" indent="0">
              <a:buNone/>
            </a:pPr>
            <a:endParaRPr lang="nl-NL" dirty="0"/>
          </a:p>
          <a:p>
            <a:r>
              <a:rPr lang="nl-NL" dirty="0"/>
              <a:t>Verschillende evaluatiestudies zijn onderzocht, voornamelijk in Nederland</a:t>
            </a:r>
          </a:p>
          <a:p>
            <a:r>
              <a:rPr lang="nl-NL" dirty="0"/>
              <a:t>Resultaten erg case-specifiek, lokale omstandigheden en invulling van het project zijn bepalend voor de resultaten</a:t>
            </a:r>
          </a:p>
          <a:p>
            <a:r>
              <a:rPr lang="nl-NL" dirty="0"/>
              <a:t>Weinig studies geven kwantitatief inzicht in de alternatieven die het verdwijnend verkeer gebruikt</a:t>
            </a:r>
          </a:p>
        </p:txBody>
      </p:sp>
      <p:sp>
        <p:nvSpPr>
          <p:cNvPr id="7" name="Date Placeholder 6"/>
          <p:cNvSpPr>
            <a:spLocks noGrp="1"/>
          </p:cNvSpPr>
          <p:nvPr>
            <p:ph type="dt" sz="half" idx="10"/>
          </p:nvPr>
        </p:nvSpPr>
        <p:spPr/>
        <p:txBody>
          <a:bodyPr/>
          <a:lstStyle/>
          <a:p>
            <a:r>
              <a:rPr lang="nl-NL"/>
              <a:t>woensdag 15 februari 2017</a:t>
            </a:r>
            <a:endParaRPr lang="nl-NL" dirty="0"/>
          </a:p>
        </p:txBody>
      </p:sp>
      <p:sp>
        <p:nvSpPr>
          <p:cNvPr id="6" name="Footer Placeholder 5"/>
          <p:cNvSpPr>
            <a:spLocks noGrp="1"/>
          </p:cNvSpPr>
          <p:nvPr>
            <p:ph type="ftr" sz="quarter" idx="11"/>
          </p:nvPr>
        </p:nvSpPr>
        <p:spPr/>
        <p:txBody>
          <a:bodyPr/>
          <a:lstStyle/>
          <a:p>
            <a:fld id="{347460AE-0DA6-4597-B752-DFEC5E7FE451}" type="slidenum">
              <a:rPr lang="nl-NL" smtClean="0"/>
              <a:pPr/>
              <a:t>14</a:t>
            </a:fld>
            <a:r>
              <a:rPr lang="nl-NL"/>
              <a:t> | Eindrapportage herinrichtingsprojecten en verdwijnend verkeer</a:t>
            </a:r>
            <a:endParaRPr lang="nl-NL" dirty="0"/>
          </a:p>
        </p:txBody>
      </p:sp>
      <p:grpSp>
        <p:nvGrpSpPr>
          <p:cNvPr id="10" name="Group 9"/>
          <p:cNvGrpSpPr/>
          <p:nvPr/>
        </p:nvGrpSpPr>
        <p:grpSpPr>
          <a:xfrm>
            <a:off x="1070716" y="1780950"/>
            <a:ext cx="6331385" cy="2524472"/>
            <a:chOff x="1383265" y="2948920"/>
            <a:chExt cx="6331385" cy="2524472"/>
          </a:xfrm>
        </p:grpSpPr>
        <p:pic>
          <p:nvPicPr>
            <p:cNvPr id="5" name="Picture 4">
              <a:hlinkClick r:id="rId3"/>
            </p:cNvPr>
            <p:cNvPicPr>
              <a:picLocks noChangeAspect="1"/>
            </p:cNvPicPr>
            <p:nvPr/>
          </p:nvPicPr>
          <p:blipFill>
            <a:blip r:embed="rId4"/>
            <a:stretch>
              <a:fillRect/>
            </a:stretch>
          </p:blipFill>
          <p:spPr>
            <a:xfrm rot="1239919">
              <a:off x="6347812" y="3341777"/>
              <a:ext cx="1366838" cy="1817444"/>
            </a:xfrm>
            <a:prstGeom prst="rect">
              <a:avLst/>
            </a:prstGeom>
            <a:solidFill>
              <a:srgbClr val="FFFFFF">
                <a:shade val="85000"/>
              </a:srgbClr>
            </a:solidFill>
            <a:ln w="1047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hlinkClick r:id="rId5"/>
            </p:cNvPr>
            <p:cNvPicPr>
              <a:picLocks noChangeAspect="1"/>
            </p:cNvPicPr>
            <p:nvPr/>
          </p:nvPicPr>
          <p:blipFill>
            <a:blip r:embed="rId6"/>
            <a:stretch>
              <a:fillRect/>
            </a:stretch>
          </p:blipFill>
          <p:spPr>
            <a:xfrm>
              <a:off x="4065873" y="3649465"/>
              <a:ext cx="1140323" cy="1823927"/>
            </a:xfrm>
            <a:prstGeom prst="rect">
              <a:avLst/>
            </a:prstGeom>
            <a:solidFill>
              <a:srgbClr val="FFFFFF">
                <a:shade val="85000"/>
              </a:srgbClr>
            </a:solidFill>
            <a:ln w="412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hlinkClick r:id="rId7"/>
            </p:cNvPr>
            <p:cNvPicPr>
              <a:picLocks noChangeAspect="1"/>
            </p:cNvPicPr>
            <p:nvPr/>
          </p:nvPicPr>
          <p:blipFill>
            <a:blip r:embed="rId8"/>
            <a:stretch>
              <a:fillRect/>
            </a:stretch>
          </p:blipFill>
          <p:spPr>
            <a:xfrm rot="252315">
              <a:off x="2448996" y="2948920"/>
              <a:ext cx="1582614" cy="1028700"/>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hlinkClick r:id="rId9"/>
            </p:cNvPr>
            <p:cNvPicPr>
              <a:picLocks noChangeAspect="1"/>
            </p:cNvPicPr>
            <p:nvPr/>
          </p:nvPicPr>
          <p:blipFill>
            <a:blip r:embed="rId10"/>
            <a:stretch>
              <a:fillRect/>
            </a:stretch>
          </p:blipFill>
          <p:spPr>
            <a:xfrm rot="21056617">
              <a:off x="1383265" y="3195620"/>
              <a:ext cx="1125609" cy="1472250"/>
            </a:xfrm>
            <a:prstGeom prst="rect">
              <a:avLst/>
            </a:prstGeom>
            <a:solidFill>
              <a:srgbClr val="FFFFFF">
                <a:shade val="85000"/>
              </a:srgbClr>
            </a:solidFill>
            <a:ln w="63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hlinkClick r:id="rId11"/>
            </p:cNvPr>
            <p:cNvPicPr>
              <a:picLocks noChangeAspect="1"/>
            </p:cNvPicPr>
            <p:nvPr/>
          </p:nvPicPr>
          <p:blipFill>
            <a:blip r:embed="rId12"/>
            <a:stretch>
              <a:fillRect/>
            </a:stretch>
          </p:blipFill>
          <p:spPr>
            <a:xfrm>
              <a:off x="5081235" y="3895865"/>
              <a:ext cx="1619250" cy="1145635"/>
            </a:xfrm>
            <a:prstGeom prst="rect">
              <a:avLst/>
            </a:prstGeom>
            <a:solidFill>
              <a:srgbClr val="FFFFFF">
                <a:shade val="85000"/>
              </a:srgbClr>
            </a:solidFill>
            <a:ln w="254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2" name="Title 1"/>
          <p:cNvSpPr>
            <a:spLocks noGrp="1"/>
          </p:cNvSpPr>
          <p:nvPr>
            <p:ph type="title"/>
          </p:nvPr>
        </p:nvSpPr>
        <p:spPr/>
        <p:txBody>
          <a:bodyPr/>
          <a:lstStyle/>
          <a:p>
            <a:r>
              <a:rPr lang="nl-NL" dirty="0"/>
              <a:t>praktijkvoorbeelden</a:t>
            </a:r>
          </a:p>
        </p:txBody>
      </p:sp>
    </p:spTree>
    <p:extLst>
      <p:ext uri="{BB962C8B-B14F-4D97-AF65-F5344CB8AC3E}">
        <p14:creationId xmlns:p14="http://schemas.microsoft.com/office/powerpoint/2010/main" val="32619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56486" y="1118872"/>
            <a:ext cx="8054114" cy="720000"/>
          </a:xfrm>
        </p:spPr>
        <p:txBody>
          <a:bodyPr/>
          <a:lstStyle/>
          <a:p>
            <a:r>
              <a:rPr lang="nl-NL" dirty="0"/>
              <a:t>Praktijkvoorbeelden</a:t>
            </a:r>
          </a:p>
        </p:txBody>
      </p:sp>
      <p:sp>
        <p:nvSpPr>
          <p:cNvPr id="8" name="Date Placeholder 3"/>
          <p:cNvSpPr>
            <a:spLocks noGrp="1"/>
          </p:cNvSpPr>
          <p:nvPr>
            <p:ph type="dt" sz="half" idx="10"/>
          </p:nvPr>
        </p:nvSpPr>
        <p:spPr/>
        <p:txBody>
          <a:bodyPr/>
          <a:lstStyle/>
          <a:p>
            <a:r>
              <a:rPr lang="nl-NL"/>
              <a:t>11 mei 2017</a:t>
            </a:r>
            <a:endParaRPr lang="nl-NL" dirty="0"/>
          </a:p>
        </p:txBody>
      </p:sp>
      <p:sp>
        <p:nvSpPr>
          <p:cNvPr id="2" name="Slide Number Placeholder 1"/>
          <p:cNvSpPr>
            <a:spLocks noGrp="1"/>
          </p:cNvSpPr>
          <p:nvPr>
            <p:ph type="sldNum" sz="quarter" idx="12"/>
          </p:nvPr>
        </p:nvSpPr>
        <p:spPr/>
        <p:txBody>
          <a:bodyPr/>
          <a:lstStyle/>
          <a:p>
            <a:fld id="{52236286-4DC8-46DE-9269-8F728FBC0641}" type="slidenum">
              <a:rPr lang="nl-NL" smtClean="0"/>
              <a:pPr/>
              <a:t>15</a:t>
            </a:fld>
            <a:endParaRPr lang="nl-NL" dirty="0"/>
          </a:p>
        </p:txBody>
      </p:sp>
      <p:pic>
        <p:nvPicPr>
          <p:cNvPr id="6" name="Picture 5"/>
          <p:cNvPicPr>
            <a:picLocks noChangeAspect="1"/>
          </p:cNvPicPr>
          <p:nvPr/>
        </p:nvPicPr>
        <p:blipFill>
          <a:blip r:embed="rId3"/>
          <a:stretch>
            <a:fillRect/>
          </a:stretch>
        </p:blipFill>
        <p:spPr>
          <a:xfrm>
            <a:off x="556486" y="1838871"/>
            <a:ext cx="7910608" cy="3376595"/>
          </a:xfrm>
          <a:prstGeom prst="rect">
            <a:avLst/>
          </a:prstGeom>
        </p:spPr>
      </p:pic>
    </p:spTree>
    <p:extLst>
      <p:ext uri="{BB962C8B-B14F-4D97-AF65-F5344CB8AC3E}">
        <p14:creationId xmlns:p14="http://schemas.microsoft.com/office/powerpoint/2010/main" val="333331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0000"/>
              </a:lnSpc>
            </a:pPr>
            <a:r>
              <a:rPr lang="nl-NL" dirty="0"/>
              <a:t>Sloop ‘Catharijnebak’: 34% minder verkeer</a:t>
            </a:r>
          </a:p>
          <a:p>
            <a:pPr lvl="1">
              <a:lnSpc>
                <a:spcPct val="100000"/>
              </a:lnSpc>
            </a:pPr>
            <a:r>
              <a:rPr lang="nl-NL" dirty="0"/>
              <a:t>Doel: leefbare binnenstad, infra verdwijnt geleidelijk</a:t>
            </a:r>
          </a:p>
          <a:p>
            <a:pPr lvl="1">
              <a:lnSpc>
                <a:spcPct val="100000"/>
              </a:lnSpc>
            </a:pPr>
            <a:r>
              <a:rPr lang="nl-NL" dirty="0"/>
              <a:t>route onaantrekkelijk door verkeersmaatregelen en bouwwerkzaamheden</a:t>
            </a:r>
          </a:p>
          <a:p>
            <a:pPr lvl="1">
              <a:lnSpc>
                <a:spcPct val="100000"/>
              </a:lnSpc>
            </a:pPr>
            <a:endParaRPr lang="nl-NL" dirty="0"/>
          </a:p>
          <a:p>
            <a:pPr>
              <a:lnSpc>
                <a:spcPct val="100000"/>
              </a:lnSpc>
            </a:pPr>
            <a:r>
              <a:rPr lang="nl-NL" dirty="0"/>
              <a:t>Dosering Catharijnesingel: 20/30% minder verkeer, </a:t>
            </a:r>
          </a:p>
          <a:p>
            <a:pPr lvl="1">
              <a:lnSpc>
                <a:spcPct val="100000"/>
              </a:lnSpc>
            </a:pPr>
            <a:r>
              <a:rPr lang="nl-NL" dirty="0"/>
              <a:t>Politieke druk vanuit luchtkwaliteitsnormen was hoog</a:t>
            </a:r>
          </a:p>
          <a:p>
            <a:pPr lvl="1">
              <a:lnSpc>
                <a:spcPct val="100000"/>
              </a:lnSpc>
            </a:pPr>
            <a:r>
              <a:rPr lang="nl-NL" dirty="0"/>
              <a:t>Er zijn zoveel alternatieve routes dat toename per route relatief beperkt is</a:t>
            </a:r>
          </a:p>
          <a:p>
            <a:pPr lvl="1">
              <a:lnSpc>
                <a:spcPct val="100000"/>
              </a:lnSpc>
            </a:pPr>
            <a:r>
              <a:rPr lang="nl-NL" dirty="0"/>
              <a:t>Inregeltijd nodig gehad bij het doseerlicht: niet te vlug meten en conclusies trekken</a:t>
            </a:r>
          </a:p>
          <a:p>
            <a:pPr marL="185738" lvl="1" indent="0">
              <a:lnSpc>
                <a:spcPct val="100000"/>
              </a:lnSpc>
              <a:buNone/>
            </a:pPr>
            <a:endParaRPr lang="nl-NL" dirty="0"/>
          </a:p>
          <a:p>
            <a:pPr>
              <a:lnSpc>
                <a:spcPct val="100000"/>
              </a:lnSpc>
            </a:pPr>
            <a:r>
              <a:rPr lang="nl-NL" dirty="0"/>
              <a:t>Knip </a:t>
            </a:r>
            <a:r>
              <a:rPr lang="nl-NL" dirty="0" err="1"/>
              <a:t>Croeselaan</a:t>
            </a:r>
            <a:r>
              <a:rPr lang="nl-NL" dirty="0"/>
              <a:t>: 65% lagere intensiteiten </a:t>
            </a:r>
          </a:p>
          <a:p>
            <a:pPr lvl="1">
              <a:lnSpc>
                <a:spcPct val="100000"/>
              </a:lnSpc>
            </a:pPr>
            <a:r>
              <a:rPr lang="nl-NL" dirty="0"/>
              <a:t>Doorgaand verkeer niet meer mogelijk</a:t>
            </a:r>
          </a:p>
          <a:p>
            <a:pPr lvl="1">
              <a:lnSpc>
                <a:spcPct val="100000"/>
              </a:lnSpc>
            </a:pPr>
            <a:r>
              <a:rPr lang="nl-NL" dirty="0"/>
              <a:t>Alternatieve route is tegelijkertijd </a:t>
            </a:r>
            <a:br>
              <a:rPr lang="nl-NL" dirty="0"/>
            </a:br>
            <a:r>
              <a:rPr lang="nl-NL" dirty="0"/>
              <a:t>verbeterd</a:t>
            </a:r>
          </a:p>
          <a:p>
            <a:endParaRPr lang="nl-NL" dirty="0"/>
          </a:p>
        </p:txBody>
      </p:sp>
      <p:sp>
        <p:nvSpPr>
          <p:cNvPr id="8"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3" name="Slide Number Placeholder 2"/>
          <p:cNvSpPr>
            <a:spLocks noGrp="1"/>
          </p:cNvSpPr>
          <p:nvPr>
            <p:ph type="sldNum" sz="quarter" idx="12"/>
          </p:nvPr>
        </p:nvSpPr>
        <p:spPr/>
        <p:txBody>
          <a:bodyPr/>
          <a:lstStyle/>
          <a:p>
            <a:fld id="{52236286-4DC8-46DE-9269-8F728FBC0641}" type="slidenum">
              <a:rPr lang="nl-NL" smtClean="0"/>
              <a:pPr/>
              <a:t>16</a:t>
            </a:fld>
            <a:endParaRPr lang="nl-NL" dirty="0"/>
          </a:p>
        </p:txBody>
      </p:sp>
      <p:sp>
        <p:nvSpPr>
          <p:cNvPr id="5" name="Title 4"/>
          <p:cNvSpPr>
            <a:spLocks noGrp="1"/>
          </p:cNvSpPr>
          <p:nvPr>
            <p:ph type="title"/>
          </p:nvPr>
        </p:nvSpPr>
        <p:spPr/>
        <p:txBody>
          <a:bodyPr/>
          <a:lstStyle/>
          <a:p>
            <a:r>
              <a:rPr lang="nl-NL" dirty="0"/>
              <a:t>Praktijkvoorbeelden </a:t>
            </a:r>
            <a:r>
              <a:rPr lang="nl-NL" dirty="0" err="1"/>
              <a:t>utrecht</a:t>
            </a:r>
            <a:endParaRPr lang="nl-NL" dirty="0"/>
          </a:p>
        </p:txBody>
      </p:sp>
      <p:pic>
        <p:nvPicPr>
          <p:cNvPr id="6" name="Picture 5"/>
          <p:cNvPicPr>
            <a:picLocks noChangeAspect="1"/>
          </p:cNvPicPr>
          <p:nvPr/>
        </p:nvPicPr>
        <p:blipFill>
          <a:blip r:embed="rId3"/>
          <a:stretch>
            <a:fillRect/>
          </a:stretch>
        </p:blipFill>
        <p:spPr>
          <a:xfrm>
            <a:off x="5057505" y="4365633"/>
            <a:ext cx="3892111" cy="2244206"/>
          </a:xfrm>
          <a:prstGeom prst="rect">
            <a:avLst/>
          </a:prstGeom>
        </p:spPr>
      </p:pic>
    </p:spTree>
    <p:extLst>
      <p:ext uri="{BB962C8B-B14F-4D97-AF65-F5344CB8AC3E}">
        <p14:creationId xmlns:p14="http://schemas.microsoft.com/office/powerpoint/2010/main" val="89332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dirty="0"/>
              <a:t>Conclusies Praktijkvoorbeelden</a:t>
            </a:r>
            <a:br>
              <a:rPr lang="nl-NL" dirty="0"/>
            </a:br>
            <a:r>
              <a:rPr lang="nl-NL" dirty="0"/>
              <a:t>	</a:t>
            </a:r>
          </a:p>
        </p:txBody>
      </p:sp>
      <p:sp>
        <p:nvSpPr>
          <p:cNvPr id="14" name="Content Placeholder 11"/>
          <p:cNvSpPr>
            <a:spLocks noGrp="1"/>
          </p:cNvSpPr>
          <p:nvPr>
            <p:ph idx="1"/>
          </p:nvPr>
        </p:nvSpPr>
        <p:spPr/>
        <p:txBody>
          <a:bodyPr/>
          <a:lstStyle/>
          <a:p>
            <a:r>
              <a:rPr lang="nl-NL" sz="1600" dirty="0"/>
              <a:t>Veel herinrichtingsprojecten met als doel geluid en uitstoot te verminderen en ruimte te maken voor meer groen</a:t>
            </a:r>
          </a:p>
          <a:p>
            <a:r>
              <a:rPr lang="nl-NL" sz="1600" dirty="0"/>
              <a:t>Definitie verdwijnend verkeer is niet altijd hetzelfde </a:t>
            </a:r>
          </a:p>
          <a:p>
            <a:pPr lvl="1"/>
            <a:r>
              <a:rPr lang="nl-NL" sz="1600" dirty="0"/>
              <a:t>Vaak wordt zichtbaar dat er minder verkeer op het traject terug komt na herinrichting, maar het is onbekend waar het verdwijnend verkeer heengaat</a:t>
            </a:r>
          </a:p>
          <a:p>
            <a:pPr lvl="1"/>
            <a:r>
              <a:rPr lang="nl-NL" sz="1600" dirty="0"/>
              <a:t>zegt dus niets over het gebruik van alternatieve routes of modaliteiten</a:t>
            </a:r>
          </a:p>
          <a:p>
            <a:r>
              <a:rPr lang="nl-NL" sz="1600" dirty="0"/>
              <a:t>Er worden weinig metingen/evaluaties gedaan ten aanzien van verdwijnend verkeer</a:t>
            </a:r>
          </a:p>
          <a:p>
            <a:endParaRPr lang="nl-NL" sz="1600" dirty="0"/>
          </a:p>
          <a:p>
            <a:r>
              <a:rPr lang="nl-NL" sz="1600" dirty="0"/>
              <a:t>Er is geen </a:t>
            </a:r>
            <a:r>
              <a:rPr lang="nl-NL" sz="1600" dirty="0" err="1"/>
              <a:t>kental</a:t>
            </a:r>
            <a:r>
              <a:rPr lang="nl-NL" sz="1600" dirty="0"/>
              <a:t> te geven voor verdwijnend verkeer in Nederland</a:t>
            </a:r>
            <a:br>
              <a:rPr lang="nl-NL" sz="1600" dirty="0"/>
            </a:br>
            <a:endParaRPr lang="nl-NL" sz="1600" dirty="0"/>
          </a:p>
          <a:p>
            <a:r>
              <a:rPr lang="nl-NL" sz="1600" dirty="0"/>
              <a:t>Veel partijen lijken verdwijnend verkeer een interessant onderwerp te vinden </a:t>
            </a:r>
          </a:p>
          <a:p>
            <a:pPr marL="0" indent="0">
              <a:buNone/>
            </a:pPr>
            <a:endParaRPr lang="nl-NL" sz="1600" dirty="0"/>
          </a:p>
          <a:p>
            <a:endParaRPr lang="nl-NL" dirty="0"/>
          </a:p>
          <a:p>
            <a:endParaRPr lang="nl-NL" dirty="0"/>
          </a:p>
        </p:txBody>
      </p:sp>
      <p:sp>
        <p:nvSpPr>
          <p:cNvPr id="10" name="Date Placeholder 3"/>
          <p:cNvSpPr>
            <a:spLocks noGrp="1"/>
          </p:cNvSpPr>
          <p:nvPr>
            <p:ph type="dt" sz="half" idx="10"/>
          </p:nvPr>
        </p:nvSpPr>
        <p:spPr/>
        <p:txBody>
          <a:bodyPr/>
          <a:lstStyle/>
          <a:p>
            <a:r>
              <a:rPr lang="nl-NL"/>
              <a:t>11 mei 2017</a:t>
            </a:r>
            <a:endParaRPr lang="nl-NL" dirty="0"/>
          </a:p>
        </p:txBody>
      </p:sp>
      <p:sp>
        <p:nvSpPr>
          <p:cNvPr id="2" name="Slide Number Placeholder 1"/>
          <p:cNvSpPr>
            <a:spLocks noGrp="1"/>
          </p:cNvSpPr>
          <p:nvPr>
            <p:ph type="sldNum" sz="quarter" idx="12"/>
          </p:nvPr>
        </p:nvSpPr>
        <p:spPr/>
        <p:txBody>
          <a:bodyPr/>
          <a:lstStyle/>
          <a:p>
            <a:fld id="{52236286-4DC8-46DE-9269-8F728FBC0641}" type="slidenum">
              <a:rPr lang="nl-NL" smtClean="0"/>
              <a:pPr/>
              <a:t>17</a:t>
            </a:fld>
            <a:endParaRPr lang="nl-NL" dirty="0"/>
          </a:p>
        </p:txBody>
      </p:sp>
    </p:spTree>
    <p:extLst>
      <p:ext uri="{BB962C8B-B14F-4D97-AF65-F5344CB8AC3E}">
        <p14:creationId xmlns:p14="http://schemas.microsoft.com/office/powerpoint/2010/main" val="185051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2"/>
          <a:stretch>
            <a:fillRect/>
          </a:stretch>
        </p:blipFill>
        <p:spPr>
          <a:xfrm>
            <a:off x="5542993" y="2650418"/>
            <a:ext cx="3458285" cy="3594532"/>
          </a:xfrm>
          <a:prstGeom prst="rect">
            <a:avLst/>
          </a:prstGeom>
        </p:spPr>
      </p:pic>
      <p:sp>
        <p:nvSpPr>
          <p:cNvPr id="10" name="Title 1"/>
          <p:cNvSpPr>
            <a:spLocks noGrp="1"/>
          </p:cNvSpPr>
          <p:nvPr>
            <p:ph type="title"/>
          </p:nvPr>
        </p:nvSpPr>
        <p:spPr/>
        <p:txBody>
          <a:bodyPr/>
          <a:lstStyle/>
          <a:p>
            <a:r>
              <a:rPr lang="nl-NL" dirty="0"/>
              <a:t>Werksessie Praktijkvoorbeelden</a:t>
            </a:r>
            <a:br>
              <a:rPr lang="nl-NL" dirty="0"/>
            </a:br>
            <a:r>
              <a:rPr lang="nl-NL" sz="1600" dirty="0"/>
              <a:t>geboden en gebruikte alternatieven</a:t>
            </a:r>
            <a:br>
              <a:rPr lang="nl-NL" dirty="0"/>
            </a:br>
            <a:r>
              <a:rPr lang="nl-NL" dirty="0"/>
              <a:t>	</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174" t="32348" r="7739" b="12276"/>
          <a:stretch/>
        </p:blipFill>
        <p:spPr>
          <a:xfrm>
            <a:off x="320830" y="2629875"/>
            <a:ext cx="5736278" cy="3215640"/>
          </a:xfrm>
        </p:spPr>
      </p:pic>
      <p:sp>
        <p:nvSpPr>
          <p:cNvPr id="8" name="Date Placeholder 3"/>
          <p:cNvSpPr>
            <a:spLocks noGrp="1"/>
          </p:cNvSpPr>
          <p:nvPr>
            <p:ph type="dt" sz="half" idx="10"/>
          </p:nvPr>
        </p:nvSpPr>
        <p:spPr/>
        <p:txBody>
          <a:bodyPr/>
          <a:lstStyle/>
          <a:p>
            <a:r>
              <a:rPr lang="nl-NL"/>
              <a:t>11 mei 2017</a:t>
            </a:r>
            <a:endParaRPr lang="nl-NL" dirty="0"/>
          </a:p>
        </p:txBody>
      </p:sp>
      <p:sp>
        <p:nvSpPr>
          <p:cNvPr id="9" name="Content Placeholder 7"/>
          <p:cNvSpPr txBox="1">
            <a:spLocks/>
          </p:cNvSpPr>
          <p:nvPr/>
        </p:nvSpPr>
        <p:spPr>
          <a:xfrm>
            <a:off x="556486" y="2062800"/>
            <a:ext cx="8054114" cy="4182150"/>
          </a:xfrm>
          <a:prstGeom prst="rect">
            <a:avLst/>
          </a:prstGeom>
        </p:spPr>
        <p:txBody>
          <a:bodyPr vert="horz" lIns="0" tIns="0" rIns="0" bIns="0" rtlCol="0">
            <a:noAutofit/>
          </a:bodyPr>
          <a:lstStyle>
            <a:lvl1pPr marL="185738" indent="-185738" algn="l" defTabSz="914400" rtl="0" eaLnBrk="1" latinLnBrk="0" hangingPunct="1">
              <a:lnSpc>
                <a:spcPts val="2810"/>
              </a:lnSpc>
              <a:spcBef>
                <a:spcPts val="0"/>
              </a:spcBef>
              <a:buSzPct val="100000"/>
              <a:buFontTx/>
              <a:buBlip>
                <a:blip r:embed="rId4"/>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4"/>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SzPct val="100000"/>
              <a:buFontTx/>
              <a:buBlip>
                <a:blip r:embed="rId4"/>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4"/>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SzPct val="100000"/>
              <a:buFontTx/>
              <a:buBlip>
                <a:blip r:embed="rId4"/>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300"/>
              </a:spcAft>
            </a:pPr>
            <a:r>
              <a:rPr lang="nl-NL" sz="1400" dirty="0"/>
              <a:t>Woordenwolk van de meest gebruikte alternatieven. Hoe groter het woord, hoe vaker genoemd</a:t>
            </a:r>
          </a:p>
        </p:txBody>
      </p:sp>
      <p:sp>
        <p:nvSpPr>
          <p:cNvPr id="2" name="Slide Number Placeholder 1"/>
          <p:cNvSpPr>
            <a:spLocks noGrp="1"/>
          </p:cNvSpPr>
          <p:nvPr>
            <p:ph type="sldNum" sz="quarter" idx="12"/>
          </p:nvPr>
        </p:nvSpPr>
        <p:spPr/>
        <p:txBody>
          <a:bodyPr/>
          <a:lstStyle/>
          <a:p>
            <a:fld id="{52236286-4DC8-46DE-9269-8F728FBC0641}" type="slidenum">
              <a:rPr lang="nl-NL" smtClean="0"/>
              <a:pPr/>
              <a:t>18</a:t>
            </a:fld>
            <a:endParaRPr lang="nl-NL" dirty="0"/>
          </a:p>
        </p:txBody>
      </p:sp>
      <p:grpSp>
        <p:nvGrpSpPr>
          <p:cNvPr id="36" name="Group 35"/>
          <p:cNvGrpSpPr/>
          <p:nvPr/>
        </p:nvGrpSpPr>
        <p:grpSpPr>
          <a:xfrm>
            <a:off x="3749040" y="3200400"/>
            <a:ext cx="2681577" cy="1722120"/>
            <a:chOff x="3749040" y="3200400"/>
            <a:chExt cx="2681577" cy="1722120"/>
          </a:xfrm>
        </p:grpSpPr>
        <p:cxnSp>
          <p:nvCxnSpPr>
            <p:cNvPr id="5" name="Straight Arrow Connector 4"/>
            <p:cNvCxnSpPr/>
            <p:nvPr/>
          </p:nvCxnSpPr>
          <p:spPr>
            <a:xfrm flipV="1">
              <a:off x="5241673" y="3200400"/>
              <a:ext cx="1099492" cy="27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49040" y="3677045"/>
              <a:ext cx="2507536" cy="470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83543" y="3419062"/>
              <a:ext cx="1847074" cy="1354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06240" y="3928790"/>
              <a:ext cx="2070866" cy="993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1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Praktijkvoorbeelden</a:t>
            </a:r>
            <a:br>
              <a:rPr lang="nl-NL" dirty="0"/>
            </a:br>
            <a:r>
              <a:rPr lang="nl-NL" sz="1600" dirty="0"/>
              <a:t>succes- en faalfactoren: aanvullingen uit workshop</a:t>
            </a:r>
          </a:p>
        </p:txBody>
      </p:sp>
      <p:sp>
        <p:nvSpPr>
          <p:cNvPr id="8" name="Content Placeholder 7"/>
          <p:cNvSpPr>
            <a:spLocks noGrp="1"/>
          </p:cNvSpPr>
          <p:nvPr>
            <p:ph idx="1"/>
          </p:nvPr>
        </p:nvSpPr>
        <p:spPr/>
        <p:txBody>
          <a:bodyPr/>
          <a:lstStyle/>
          <a:p>
            <a:r>
              <a:rPr lang="nl-NL" dirty="0">
                <a:solidFill>
                  <a:schemeClr val="accent6"/>
                </a:solidFill>
              </a:rPr>
              <a:t>Communicatie: betrokkenheid bewoners bij plannen, Informatievoorziening weggebruikers</a:t>
            </a:r>
          </a:p>
          <a:p>
            <a:pPr lvl="2"/>
            <a:r>
              <a:rPr lang="nl-NL" dirty="0">
                <a:solidFill>
                  <a:schemeClr val="accent6"/>
                </a:solidFill>
              </a:rPr>
              <a:t>Cijfers op orde hebben</a:t>
            </a:r>
          </a:p>
          <a:p>
            <a:pPr lvl="2"/>
            <a:r>
              <a:rPr lang="nl-NL" dirty="0">
                <a:solidFill>
                  <a:schemeClr val="accent6"/>
                </a:solidFill>
              </a:rPr>
              <a:t>Niet naar detailniveau stappen</a:t>
            </a:r>
          </a:p>
          <a:p>
            <a:r>
              <a:rPr lang="nl-NL" dirty="0">
                <a:solidFill>
                  <a:schemeClr val="accent6"/>
                </a:solidFill>
              </a:rPr>
              <a:t>Bereikbaarheid behouden door stapsgewijze werkzaamheden</a:t>
            </a:r>
          </a:p>
          <a:p>
            <a:r>
              <a:rPr lang="nl-NL" dirty="0">
                <a:solidFill>
                  <a:schemeClr val="accent6"/>
                </a:solidFill>
              </a:rPr>
              <a:t>Monitoring met camera's ter beoordeling aanvullende maatregelen</a:t>
            </a:r>
          </a:p>
          <a:p>
            <a:r>
              <a:rPr lang="nl-NL" dirty="0">
                <a:solidFill>
                  <a:schemeClr val="accent6"/>
                </a:solidFill>
              </a:rPr>
              <a:t>Groter aaneengesloten winkelgebied (Den Haag)</a:t>
            </a:r>
          </a:p>
          <a:p>
            <a:r>
              <a:rPr lang="nl-NL" dirty="0">
                <a:solidFill>
                  <a:schemeClr val="accent6"/>
                </a:solidFill>
              </a:rPr>
              <a:t>Politiek besloot om niet te knippen, maar te ‘knijpen’ (Utrecht)</a:t>
            </a:r>
          </a:p>
          <a:p>
            <a:r>
              <a:rPr lang="nl-NL" dirty="0"/>
              <a:t>Imitatie van de maatregelen zonder de infrastructuur aan te passen (met afzettingen en nieuwe belijning) kan de investering eerst testen (Eindhoven)</a:t>
            </a:r>
          </a:p>
          <a:p>
            <a:r>
              <a:rPr lang="nl-NL" dirty="0"/>
              <a:t>Nazorg geven: blijven monitoren en luisteren naar de betrokkenen</a:t>
            </a:r>
          </a:p>
          <a:p>
            <a:endParaRPr lang="nl-NL" dirty="0"/>
          </a:p>
          <a:p>
            <a:endParaRPr lang="nl-NL" dirty="0"/>
          </a:p>
          <a:p>
            <a:endParaRPr lang="nl-NL" dirty="0"/>
          </a:p>
        </p:txBody>
      </p:sp>
      <p:sp>
        <p:nvSpPr>
          <p:cNvPr id="9" name="Date Placeholder 3"/>
          <p:cNvSpPr>
            <a:spLocks noGrp="1"/>
          </p:cNvSpPr>
          <p:nvPr>
            <p:ph type="dt" sz="half" idx="10"/>
          </p:nvPr>
        </p:nvSpPr>
        <p:spPr/>
        <p:txBody>
          <a:bodyPr/>
          <a:lstStyle/>
          <a:p>
            <a:r>
              <a:rPr lang="nl-NL"/>
              <a:t>11 mei 2017</a:t>
            </a:r>
            <a:endParaRPr lang="nl-NL" dirty="0"/>
          </a:p>
        </p:txBody>
      </p:sp>
      <p:sp>
        <p:nvSpPr>
          <p:cNvPr id="3" name="Slide Number Placeholder 2"/>
          <p:cNvSpPr>
            <a:spLocks noGrp="1"/>
          </p:cNvSpPr>
          <p:nvPr>
            <p:ph type="sldNum" sz="quarter" idx="12"/>
          </p:nvPr>
        </p:nvSpPr>
        <p:spPr/>
        <p:txBody>
          <a:bodyPr/>
          <a:lstStyle/>
          <a:p>
            <a:fld id="{52236286-4DC8-46DE-9269-8F728FBC0641}" type="slidenum">
              <a:rPr lang="nl-NL" smtClean="0"/>
              <a:pPr/>
              <a:t>19</a:t>
            </a:fld>
            <a:endParaRPr lang="nl-NL" dirty="0"/>
          </a:p>
        </p:txBody>
      </p:sp>
    </p:spTree>
    <p:extLst>
      <p:ext uri="{BB962C8B-B14F-4D97-AF65-F5344CB8AC3E}">
        <p14:creationId xmlns:p14="http://schemas.microsoft.com/office/powerpoint/2010/main" val="5464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Sessie vandaag gaat over:</a:t>
            </a:r>
          </a:p>
        </p:txBody>
      </p:sp>
      <p:sp>
        <p:nvSpPr>
          <p:cNvPr id="3" name="Content Placeholder 2"/>
          <p:cNvSpPr>
            <a:spLocks noGrp="1"/>
          </p:cNvSpPr>
          <p:nvPr>
            <p:ph idx="1"/>
          </p:nvPr>
        </p:nvSpPr>
        <p:spPr/>
        <p:txBody>
          <a:bodyPr/>
          <a:lstStyle/>
          <a:p>
            <a:r>
              <a:rPr lang="nl-NL" dirty="0"/>
              <a:t>Slimme Gezonde Stad </a:t>
            </a:r>
          </a:p>
          <a:p>
            <a:pPr lvl="2"/>
            <a:r>
              <a:rPr lang="nl-NL" dirty="0"/>
              <a:t>Achtergrond kennisvragen</a:t>
            </a:r>
          </a:p>
          <a:p>
            <a:pPr lvl="2"/>
            <a:r>
              <a:rPr lang="nl-NL" dirty="0"/>
              <a:t>Aanleiding kennisvraag Eindhoven: herinrichtingsprojecten</a:t>
            </a:r>
            <a:br>
              <a:rPr lang="nl-NL" dirty="0"/>
            </a:br>
            <a:endParaRPr lang="nl-NL" dirty="0"/>
          </a:p>
          <a:p>
            <a:r>
              <a:rPr lang="nl-NL" dirty="0"/>
              <a:t>Verdwijnend verkeer</a:t>
            </a:r>
          </a:p>
          <a:p>
            <a:pPr lvl="2"/>
            <a:r>
              <a:rPr lang="nl-NL" dirty="0"/>
              <a:t>Definitie</a:t>
            </a:r>
          </a:p>
          <a:p>
            <a:pPr lvl="2"/>
            <a:r>
              <a:rPr lang="nl-NL" dirty="0"/>
              <a:t>Engels onderzoek (samenvatting)</a:t>
            </a:r>
          </a:p>
          <a:p>
            <a:pPr lvl="2"/>
            <a:r>
              <a:rPr lang="nl-NL" dirty="0"/>
              <a:t>Nederlandse bevindingen (projecten en interviews)</a:t>
            </a:r>
            <a:br>
              <a:rPr lang="nl-NL" dirty="0"/>
            </a:br>
            <a:endParaRPr lang="nl-NL" dirty="0"/>
          </a:p>
          <a:p>
            <a:r>
              <a:rPr lang="nl-NL" dirty="0"/>
              <a:t>Conclusies</a:t>
            </a:r>
          </a:p>
          <a:p>
            <a:r>
              <a:rPr lang="nl-NL" dirty="0"/>
              <a:t>Vervolgstappen</a:t>
            </a:r>
          </a:p>
        </p:txBody>
      </p:sp>
      <p:sp>
        <p:nvSpPr>
          <p:cNvPr id="4" name="Date Placeholder 3"/>
          <p:cNvSpPr>
            <a:spLocks noGrp="1"/>
          </p:cNvSpPr>
          <p:nvPr>
            <p:ph type="dt" sz="half" idx="10"/>
          </p:nvPr>
        </p:nvSpPr>
        <p:spPr/>
        <p:txBody>
          <a:bodyPr/>
          <a:lstStyle/>
          <a:p>
            <a:r>
              <a:rPr lang="nl-NL"/>
              <a:t>11 mei 2017</a:t>
            </a:r>
            <a:endParaRPr lang="nl-NL" dirty="0"/>
          </a:p>
        </p:txBody>
      </p:sp>
      <p:sp>
        <p:nvSpPr>
          <p:cNvPr id="5" name="Slide Number Placeholder 4"/>
          <p:cNvSpPr>
            <a:spLocks noGrp="1"/>
          </p:cNvSpPr>
          <p:nvPr>
            <p:ph type="sldNum" sz="quarter" idx="12"/>
          </p:nvPr>
        </p:nvSpPr>
        <p:spPr/>
        <p:txBody>
          <a:bodyPr/>
          <a:lstStyle/>
          <a:p>
            <a:fld id="{52236286-4DC8-46DE-9269-8F728FBC0641}" type="slidenum">
              <a:rPr lang="nl-NL" smtClean="0"/>
              <a:pPr/>
              <a:t>2</a:t>
            </a:fld>
            <a:endParaRPr lang="nl-NL" dirty="0"/>
          </a:p>
        </p:txBody>
      </p:sp>
    </p:spTree>
    <p:extLst>
      <p:ext uri="{BB962C8B-B14F-4D97-AF65-F5344CB8AC3E}">
        <p14:creationId xmlns:p14="http://schemas.microsoft.com/office/powerpoint/2010/main" val="2019064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tussentijdse Conclusies</a:t>
            </a:r>
          </a:p>
        </p:txBody>
      </p:sp>
      <p:sp>
        <p:nvSpPr>
          <p:cNvPr id="3" name="Content Placeholder 2"/>
          <p:cNvSpPr>
            <a:spLocks noGrp="1"/>
          </p:cNvSpPr>
          <p:nvPr>
            <p:ph idx="1"/>
          </p:nvPr>
        </p:nvSpPr>
        <p:spPr/>
        <p:txBody>
          <a:bodyPr/>
          <a:lstStyle/>
          <a:p>
            <a:pPr>
              <a:lnSpc>
                <a:spcPct val="100000"/>
              </a:lnSpc>
              <a:spcAft>
                <a:spcPts val="300"/>
              </a:spcAft>
            </a:pPr>
            <a:r>
              <a:rPr lang="nl-NL" dirty="0"/>
              <a:t>Verdwijnend verkeer treedt (ook) in de Nederlandse steden op</a:t>
            </a:r>
          </a:p>
          <a:p>
            <a:pPr lvl="2">
              <a:lnSpc>
                <a:spcPct val="100000"/>
              </a:lnSpc>
              <a:spcAft>
                <a:spcPts val="300"/>
              </a:spcAft>
            </a:pPr>
            <a:r>
              <a:rPr lang="nl-NL" dirty="0"/>
              <a:t>Welke alternatieven men gebruikt is niet kwantitatief gemaakt </a:t>
            </a:r>
          </a:p>
          <a:p>
            <a:pPr lvl="2">
              <a:lnSpc>
                <a:spcPct val="100000"/>
              </a:lnSpc>
              <a:spcAft>
                <a:spcPts val="300"/>
              </a:spcAft>
            </a:pPr>
            <a:r>
              <a:rPr lang="nl-NL" dirty="0"/>
              <a:t>Wordt ook niet (voldoende) gemeten </a:t>
            </a:r>
          </a:p>
          <a:p>
            <a:pPr lvl="2">
              <a:lnSpc>
                <a:spcPct val="100000"/>
              </a:lnSpc>
              <a:spcAft>
                <a:spcPts val="300"/>
              </a:spcAft>
            </a:pPr>
            <a:r>
              <a:rPr lang="nl-NL" dirty="0"/>
              <a:t>De focus gaat uit naar het autoverkeer</a:t>
            </a:r>
          </a:p>
          <a:p>
            <a:pPr lvl="1">
              <a:lnSpc>
                <a:spcPct val="100000"/>
              </a:lnSpc>
              <a:spcAft>
                <a:spcPts val="300"/>
              </a:spcAft>
            </a:pPr>
            <a:endParaRPr lang="nl-NL" dirty="0"/>
          </a:p>
          <a:p>
            <a:pPr>
              <a:lnSpc>
                <a:spcPct val="100000"/>
              </a:lnSpc>
              <a:spcAft>
                <a:spcPts val="300"/>
              </a:spcAft>
            </a:pPr>
            <a:r>
              <a:rPr lang="nl-NL" dirty="0"/>
              <a:t>Het (percentage) verdwijnend verkeer verschilt sterk </a:t>
            </a:r>
          </a:p>
          <a:p>
            <a:pPr lvl="2">
              <a:lnSpc>
                <a:spcPct val="100000"/>
              </a:lnSpc>
              <a:spcAft>
                <a:spcPts val="300"/>
              </a:spcAft>
            </a:pPr>
            <a:r>
              <a:rPr lang="nl-NL" dirty="0"/>
              <a:t>per lokale situatie en </a:t>
            </a:r>
          </a:p>
          <a:p>
            <a:pPr lvl="2">
              <a:lnSpc>
                <a:spcPct val="100000"/>
              </a:lnSpc>
              <a:spcAft>
                <a:spcPts val="300"/>
              </a:spcAft>
            </a:pPr>
            <a:r>
              <a:rPr lang="nl-NL" dirty="0"/>
              <a:t>naar aangeboden/gestimuleerde alternatieven</a:t>
            </a:r>
          </a:p>
          <a:p>
            <a:pPr lvl="1">
              <a:lnSpc>
                <a:spcPct val="100000"/>
              </a:lnSpc>
              <a:spcAft>
                <a:spcPts val="300"/>
              </a:spcAft>
            </a:pPr>
            <a:endParaRPr lang="nl-NL" dirty="0"/>
          </a:p>
          <a:p>
            <a:pPr>
              <a:lnSpc>
                <a:spcPct val="100000"/>
              </a:lnSpc>
              <a:spcAft>
                <a:spcPts val="300"/>
              </a:spcAft>
            </a:pPr>
            <a:r>
              <a:rPr lang="nl-NL" dirty="0"/>
              <a:t>Er is geen percentage verdwijnend verkeer aan te geven, dat (nu) onderbouwd meegenomen kan worden in de verkeersmodellen.</a:t>
            </a:r>
          </a:p>
          <a:p>
            <a:pPr lvl="2">
              <a:lnSpc>
                <a:spcPct val="100000"/>
              </a:lnSpc>
              <a:spcAft>
                <a:spcPts val="300"/>
              </a:spcAft>
            </a:pPr>
            <a:r>
              <a:rPr lang="nl-NL" dirty="0"/>
              <a:t>De Engelse studie is niet voldoende en ook gedateerd</a:t>
            </a:r>
          </a:p>
          <a:p>
            <a:pPr lvl="2">
              <a:lnSpc>
                <a:spcPct val="100000"/>
              </a:lnSpc>
              <a:spcAft>
                <a:spcPts val="300"/>
              </a:spcAft>
            </a:pPr>
            <a:r>
              <a:rPr lang="nl-NL" dirty="0"/>
              <a:t>We weten eigenlijk veel te weinig</a:t>
            </a:r>
          </a:p>
          <a:p>
            <a:pPr lvl="2">
              <a:lnSpc>
                <a:spcPct val="100000"/>
              </a:lnSpc>
              <a:spcAft>
                <a:spcPts val="300"/>
              </a:spcAft>
            </a:pPr>
            <a:r>
              <a:rPr lang="nl-NL" dirty="0"/>
              <a:t>Er moeten meer (Nederlandse) ervaringscijfers komen: meten is weten</a:t>
            </a:r>
          </a:p>
        </p:txBody>
      </p:sp>
      <p:sp>
        <p:nvSpPr>
          <p:cNvPr id="7"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4" name="Slide Number Placeholder 3"/>
          <p:cNvSpPr>
            <a:spLocks noGrp="1"/>
          </p:cNvSpPr>
          <p:nvPr>
            <p:ph type="sldNum" sz="quarter" idx="12"/>
          </p:nvPr>
        </p:nvSpPr>
        <p:spPr/>
        <p:txBody>
          <a:bodyPr/>
          <a:lstStyle/>
          <a:p>
            <a:fld id="{52236286-4DC8-46DE-9269-8F728FBC0641}" type="slidenum">
              <a:rPr lang="nl-NL" smtClean="0"/>
              <a:pPr/>
              <a:t>20</a:t>
            </a:fld>
            <a:endParaRPr lang="nl-NL" dirty="0"/>
          </a:p>
        </p:txBody>
      </p:sp>
    </p:spTree>
    <p:extLst>
      <p:ext uri="{BB962C8B-B14F-4D97-AF65-F5344CB8AC3E}">
        <p14:creationId xmlns:p14="http://schemas.microsoft.com/office/powerpoint/2010/main" val="2929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Hoe komen we meer te weten?	</a:t>
            </a:r>
          </a:p>
        </p:txBody>
      </p:sp>
      <p:sp>
        <p:nvSpPr>
          <p:cNvPr id="8" name="Content Placeholder 7"/>
          <p:cNvSpPr>
            <a:spLocks noGrp="1"/>
          </p:cNvSpPr>
          <p:nvPr>
            <p:ph idx="1"/>
          </p:nvPr>
        </p:nvSpPr>
        <p:spPr/>
        <p:txBody>
          <a:bodyPr/>
          <a:lstStyle/>
          <a:p>
            <a:r>
              <a:rPr lang="nl-NL" dirty="0"/>
              <a:t>Huidige evaluatiestudies meten veelal door tellingen van auto’s of fietsers </a:t>
            </a:r>
          </a:p>
          <a:p>
            <a:r>
              <a:rPr lang="nl-NL" dirty="0"/>
              <a:t>Op een locaties nabij en rondom de herinrichting.</a:t>
            </a:r>
            <a:br>
              <a:rPr lang="nl-NL" dirty="0"/>
            </a:br>
            <a:endParaRPr lang="nl-NL" dirty="0"/>
          </a:p>
          <a:p>
            <a:r>
              <a:rPr lang="nl-NL" dirty="0"/>
              <a:t>Nadeel: </a:t>
            </a:r>
          </a:p>
          <a:p>
            <a:pPr lvl="2"/>
            <a:r>
              <a:rPr lang="nl-NL" dirty="0"/>
              <a:t>geen inzicht in het gebruik van de alternatieven, zoals het openbaar vervoer of de hoeveelheid voetgangers; en</a:t>
            </a:r>
          </a:p>
          <a:p>
            <a:pPr lvl="2"/>
            <a:r>
              <a:rPr lang="nl-NL" dirty="0"/>
              <a:t>geen inzicht in de ervaringen van overige stakeholders zoals winkeliers en bedrijven. </a:t>
            </a:r>
            <a:br>
              <a:rPr lang="nl-NL" dirty="0"/>
            </a:br>
            <a:endParaRPr lang="nl-NL" dirty="0"/>
          </a:p>
          <a:p>
            <a:endParaRPr lang="nl-NL" dirty="0"/>
          </a:p>
        </p:txBody>
      </p:sp>
      <p:sp>
        <p:nvSpPr>
          <p:cNvPr id="9" name="Date Placeholder 3"/>
          <p:cNvSpPr>
            <a:spLocks noGrp="1"/>
          </p:cNvSpPr>
          <p:nvPr>
            <p:ph type="dt" sz="half" idx="10"/>
          </p:nvPr>
        </p:nvSpPr>
        <p:spPr/>
        <p:txBody>
          <a:bodyPr/>
          <a:lstStyle/>
          <a:p>
            <a:r>
              <a:rPr lang="nl-NL"/>
              <a:t>11 mei 2017</a:t>
            </a:r>
            <a:endParaRPr lang="nl-NL" dirty="0"/>
          </a:p>
        </p:txBody>
      </p:sp>
      <p:sp>
        <p:nvSpPr>
          <p:cNvPr id="3" name="Slide Number Placeholder 2"/>
          <p:cNvSpPr>
            <a:spLocks noGrp="1"/>
          </p:cNvSpPr>
          <p:nvPr>
            <p:ph type="sldNum" sz="quarter" idx="12"/>
          </p:nvPr>
        </p:nvSpPr>
        <p:spPr/>
        <p:txBody>
          <a:bodyPr/>
          <a:lstStyle/>
          <a:p>
            <a:fld id="{52236286-4DC8-46DE-9269-8F728FBC0641}" type="slidenum">
              <a:rPr lang="nl-NL" smtClean="0"/>
              <a:pPr/>
              <a:t>21</a:t>
            </a:fld>
            <a:endParaRPr lang="nl-NL" dirty="0"/>
          </a:p>
        </p:txBody>
      </p:sp>
    </p:spTree>
    <p:extLst>
      <p:ext uri="{BB962C8B-B14F-4D97-AF65-F5344CB8AC3E}">
        <p14:creationId xmlns:p14="http://schemas.microsoft.com/office/powerpoint/2010/main" val="1429102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Hoe komen we meer te weten?</a:t>
            </a:r>
            <a:br>
              <a:rPr lang="nl-NL" dirty="0"/>
            </a:br>
            <a:r>
              <a:rPr lang="nl-NL" dirty="0"/>
              <a:t>	</a:t>
            </a:r>
          </a:p>
        </p:txBody>
      </p:sp>
      <p:sp>
        <p:nvSpPr>
          <p:cNvPr id="8" name="Content Placeholder 7"/>
          <p:cNvSpPr>
            <a:spLocks noGrp="1"/>
          </p:cNvSpPr>
          <p:nvPr>
            <p:ph idx="1"/>
          </p:nvPr>
        </p:nvSpPr>
        <p:spPr>
          <a:xfrm>
            <a:off x="556486" y="2062800"/>
            <a:ext cx="8358914" cy="4182150"/>
          </a:xfrm>
        </p:spPr>
        <p:txBody>
          <a:bodyPr/>
          <a:lstStyle/>
          <a:p>
            <a:r>
              <a:rPr lang="nl-NL" dirty="0"/>
              <a:t>Meer meten ten aanzien van:</a:t>
            </a:r>
          </a:p>
          <a:p>
            <a:pPr lvl="1"/>
            <a:r>
              <a:rPr lang="nl-NL" dirty="0">
                <a:solidFill>
                  <a:schemeClr val="accent6"/>
                </a:solidFill>
              </a:rPr>
              <a:t>De reiziger</a:t>
            </a:r>
            <a:r>
              <a:rPr lang="nl-NL" dirty="0"/>
              <a:t>: wanneer, en hoe wordt er gereisd? </a:t>
            </a:r>
          </a:p>
          <a:p>
            <a:pPr lvl="1"/>
            <a:r>
              <a:rPr lang="nl-NL" dirty="0">
                <a:solidFill>
                  <a:schemeClr val="accent6"/>
                </a:solidFill>
              </a:rPr>
              <a:t>De directe omgeving van de herinrichting</a:t>
            </a:r>
            <a:r>
              <a:rPr lang="nl-NL" dirty="0"/>
              <a:t>: wat is de impact voor stakeholders? </a:t>
            </a:r>
          </a:p>
          <a:p>
            <a:pPr lvl="1"/>
            <a:r>
              <a:rPr lang="nl-NL" dirty="0">
                <a:solidFill>
                  <a:schemeClr val="accent6"/>
                </a:solidFill>
              </a:rPr>
              <a:t>De infrastructuur</a:t>
            </a:r>
            <a:r>
              <a:rPr lang="nl-NL" dirty="0"/>
              <a:t>: Hoe verandert het gebruik van en de reistijd voor de nieuwe infrastructuur en alternatieve routes? </a:t>
            </a:r>
          </a:p>
          <a:p>
            <a:endParaRPr lang="nl-NL" dirty="0"/>
          </a:p>
          <a:p>
            <a:r>
              <a:rPr lang="nl-NL" dirty="0"/>
              <a:t>Te gebruiken bestaande bronnen:</a:t>
            </a:r>
          </a:p>
          <a:p>
            <a:pPr lvl="1"/>
            <a:r>
              <a:rPr lang="nl-NL" dirty="0"/>
              <a:t>VRI-data, vaste sensoren/tellussen (auto, OV en fiets)</a:t>
            </a:r>
          </a:p>
          <a:p>
            <a:pPr lvl="1"/>
            <a:r>
              <a:rPr lang="nl-NL" dirty="0"/>
              <a:t>GPS-tracking, al dan niet met bestaande apps/smartphones </a:t>
            </a:r>
          </a:p>
          <a:p>
            <a:pPr lvl="1"/>
            <a:r>
              <a:rPr lang="nl-NL" dirty="0"/>
              <a:t>FCD (bijvoorbeeld voor reistijden, routekeuzes en gewoontegedrag)</a:t>
            </a:r>
          </a:p>
          <a:p>
            <a:pPr lvl="1"/>
            <a:r>
              <a:rPr lang="nl-NL" dirty="0"/>
              <a:t>Camera’s voor rijgedrag en het tellen van fietsers</a:t>
            </a:r>
          </a:p>
          <a:p>
            <a:pPr lvl="1"/>
            <a:r>
              <a:rPr lang="nl-NL" dirty="0"/>
              <a:t>Parkeerdata als bereikbaarheidsindicator voor het economische effect</a:t>
            </a:r>
          </a:p>
          <a:p>
            <a:pPr marL="185738" lvl="1" indent="0">
              <a:buNone/>
            </a:pPr>
            <a:endParaRPr lang="nl-NL" dirty="0"/>
          </a:p>
        </p:txBody>
      </p:sp>
      <p:sp>
        <p:nvSpPr>
          <p:cNvPr id="9" name="Date Placeholder 3"/>
          <p:cNvSpPr>
            <a:spLocks noGrp="1"/>
          </p:cNvSpPr>
          <p:nvPr>
            <p:ph type="dt" sz="half" idx="10"/>
          </p:nvPr>
        </p:nvSpPr>
        <p:spPr/>
        <p:txBody>
          <a:bodyPr/>
          <a:lstStyle/>
          <a:p>
            <a:r>
              <a:rPr lang="nl-NL"/>
              <a:t>11 mei 2017</a:t>
            </a:r>
            <a:endParaRPr lang="nl-NL" dirty="0"/>
          </a:p>
        </p:txBody>
      </p:sp>
      <p:sp>
        <p:nvSpPr>
          <p:cNvPr id="3" name="Slide Number Placeholder 2"/>
          <p:cNvSpPr>
            <a:spLocks noGrp="1"/>
          </p:cNvSpPr>
          <p:nvPr>
            <p:ph type="sldNum" sz="quarter" idx="12"/>
          </p:nvPr>
        </p:nvSpPr>
        <p:spPr/>
        <p:txBody>
          <a:bodyPr/>
          <a:lstStyle/>
          <a:p>
            <a:fld id="{52236286-4DC8-46DE-9269-8F728FBC0641}" type="slidenum">
              <a:rPr lang="nl-NL" smtClean="0"/>
              <a:pPr/>
              <a:t>22</a:t>
            </a:fld>
            <a:endParaRPr lang="nl-NL" dirty="0"/>
          </a:p>
        </p:txBody>
      </p:sp>
    </p:spTree>
    <p:extLst>
      <p:ext uri="{BB962C8B-B14F-4D97-AF65-F5344CB8AC3E}">
        <p14:creationId xmlns:p14="http://schemas.microsoft.com/office/powerpoint/2010/main" val="18903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Conclusies (2)</a:t>
            </a:r>
          </a:p>
        </p:txBody>
      </p:sp>
      <p:sp>
        <p:nvSpPr>
          <p:cNvPr id="3" name="Content Placeholder 2"/>
          <p:cNvSpPr>
            <a:spLocks noGrp="1"/>
          </p:cNvSpPr>
          <p:nvPr>
            <p:ph idx="1"/>
          </p:nvPr>
        </p:nvSpPr>
        <p:spPr/>
        <p:txBody>
          <a:bodyPr/>
          <a:lstStyle/>
          <a:p>
            <a:pPr>
              <a:lnSpc>
                <a:spcPct val="100000"/>
              </a:lnSpc>
              <a:spcAft>
                <a:spcPts val="300"/>
              </a:spcAft>
            </a:pPr>
            <a:r>
              <a:rPr lang="nl-NL" dirty="0"/>
              <a:t>Urgentie wordt groter: veel steden werken nu aan herinrichtingsprojecten en durven harde(re) keuzes te maken</a:t>
            </a:r>
          </a:p>
          <a:p>
            <a:pPr lvl="1">
              <a:lnSpc>
                <a:spcPct val="100000"/>
              </a:lnSpc>
              <a:spcAft>
                <a:spcPts val="300"/>
              </a:spcAft>
            </a:pPr>
            <a:r>
              <a:rPr lang="nl-NL" dirty="0"/>
              <a:t>Biedt veel kansen om de ervaringen (beter) op te bouwen.</a:t>
            </a:r>
          </a:p>
          <a:p>
            <a:pPr lvl="1">
              <a:lnSpc>
                <a:spcPct val="100000"/>
              </a:lnSpc>
              <a:spcAft>
                <a:spcPts val="300"/>
              </a:spcAft>
            </a:pPr>
            <a:r>
              <a:rPr lang="nl-NL" dirty="0"/>
              <a:t>Mogelijk is nog meer tempo nodig</a:t>
            </a:r>
          </a:p>
          <a:p>
            <a:pPr>
              <a:lnSpc>
                <a:spcPct val="100000"/>
              </a:lnSpc>
              <a:spcAft>
                <a:spcPts val="300"/>
              </a:spcAft>
            </a:pPr>
            <a:endParaRPr lang="nl-NL" dirty="0"/>
          </a:p>
          <a:p>
            <a:pPr>
              <a:lnSpc>
                <a:spcPct val="100000"/>
              </a:lnSpc>
              <a:spcAft>
                <a:spcPts val="300"/>
              </a:spcAft>
            </a:pPr>
            <a:r>
              <a:rPr lang="nl-NL" dirty="0"/>
              <a:t>Het uitwisselen van ervaringen, geleerde lessen en succesfactoren met vakgenoten is zeer waardevol en zeker voor herhaling vatbaar.</a:t>
            </a:r>
          </a:p>
          <a:p>
            <a:endParaRPr lang="nl-NL" dirty="0"/>
          </a:p>
        </p:txBody>
      </p:sp>
      <p:sp>
        <p:nvSpPr>
          <p:cNvPr id="4" name="Date Placeholder 3"/>
          <p:cNvSpPr>
            <a:spLocks noGrp="1"/>
          </p:cNvSpPr>
          <p:nvPr>
            <p:ph type="dt" sz="half" idx="10"/>
          </p:nvPr>
        </p:nvSpPr>
        <p:spPr/>
        <p:txBody>
          <a:bodyPr/>
          <a:lstStyle/>
          <a:p>
            <a:r>
              <a:rPr lang="nl-NL"/>
              <a:t>11 mei 2017</a:t>
            </a:r>
            <a:endParaRPr lang="nl-NL" dirty="0"/>
          </a:p>
        </p:txBody>
      </p:sp>
      <p:sp>
        <p:nvSpPr>
          <p:cNvPr id="5" name="Slide Number Placeholder 4"/>
          <p:cNvSpPr>
            <a:spLocks noGrp="1"/>
          </p:cNvSpPr>
          <p:nvPr>
            <p:ph type="sldNum" sz="quarter" idx="12"/>
          </p:nvPr>
        </p:nvSpPr>
        <p:spPr/>
        <p:txBody>
          <a:bodyPr/>
          <a:lstStyle/>
          <a:p>
            <a:fld id="{52236286-4DC8-46DE-9269-8F728FBC0641}" type="slidenum">
              <a:rPr lang="nl-NL" smtClean="0"/>
              <a:pPr/>
              <a:t>23</a:t>
            </a:fld>
            <a:endParaRPr lang="nl-NL" dirty="0"/>
          </a:p>
        </p:txBody>
      </p:sp>
    </p:spTree>
    <p:extLst>
      <p:ext uri="{BB962C8B-B14F-4D97-AF65-F5344CB8AC3E}">
        <p14:creationId xmlns:p14="http://schemas.microsoft.com/office/powerpoint/2010/main" val="386269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Vervolgstappen </a:t>
            </a:r>
            <a:r>
              <a:rPr lang="nl-NL" dirty="0" err="1"/>
              <a:t>eindhoven</a:t>
            </a:r>
            <a:endParaRPr lang="nl-NL" dirty="0"/>
          </a:p>
        </p:txBody>
      </p:sp>
      <p:sp>
        <p:nvSpPr>
          <p:cNvPr id="3" name="Content Placeholder 2"/>
          <p:cNvSpPr>
            <a:spLocks noGrp="1"/>
          </p:cNvSpPr>
          <p:nvPr>
            <p:ph idx="1"/>
          </p:nvPr>
        </p:nvSpPr>
        <p:spPr>
          <a:xfrm>
            <a:off x="556485" y="2062800"/>
            <a:ext cx="8477447" cy="4182150"/>
          </a:xfrm>
        </p:spPr>
        <p:txBody>
          <a:bodyPr/>
          <a:lstStyle/>
          <a:p>
            <a:pPr lvl="0"/>
            <a:r>
              <a:rPr lang="nl-NL" dirty="0"/>
              <a:t>Op de valreep zijn toch enkele formele bezwaarprocedures opgestart</a:t>
            </a:r>
          </a:p>
          <a:p>
            <a:pPr lvl="0"/>
            <a:r>
              <a:rPr lang="nl-NL" dirty="0"/>
              <a:t>Het college heeft besloten toch de voorbereidingen voor te zetten en in de uitvoering waar mogelijk nog te anticiperen op de bezwaargronden, mede omdat: </a:t>
            </a:r>
          </a:p>
          <a:p>
            <a:pPr lvl="1"/>
            <a:r>
              <a:rPr lang="nl-NL" dirty="0"/>
              <a:t>eerste periode van de wijzigingen valt dan in de zomervakantieperiode</a:t>
            </a:r>
          </a:p>
          <a:p>
            <a:pPr lvl="1"/>
            <a:r>
              <a:rPr lang="nl-NL" dirty="0"/>
              <a:t>voorkomen wordt dat werkzaamheden kritisch samenvallen (hinderplanning)</a:t>
            </a:r>
            <a:br>
              <a:rPr lang="nl-NL" dirty="0"/>
            </a:br>
            <a:endParaRPr lang="nl-NL" dirty="0"/>
          </a:p>
          <a:p>
            <a:pPr lvl="0"/>
            <a:r>
              <a:rPr lang="nl-NL" dirty="0"/>
              <a:t>Advies aan andere steden:</a:t>
            </a:r>
          </a:p>
          <a:p>
            <a:pPr lvl="1"/>
            <a:r>
              <a:rPr lang="nl-NL" dirty="0"/>
              <a:t>Participatie is uiteraard een voorwaarde, maar wel binnen de juiste context</a:t>
            </a:r>
          </a:p>
          <a:p>
            <a:pPr lvl="1"/>
            <a:r>
              <a:rPr lang="nl-NL" dirty="0"/>
              <a:t>Begin! Dat doen we dus nu met onze Praktijkopstelling.</a:t>
            </a:r>
          </a:p>
          <a:p>
            <a:pPr lvl="1"/>
            <a:r>
              <a:rPr lang="nl-NL" dirty="0"/>
              <a:t>Ingeval van overtuigde tegenstanders, helpt een goed proces en argumenten niet meer. Dan moet je gewoon je voorbereiding goed doen en zaken onder controle houden. </a:t>
            </a:r>
          </a:p>
        </p:txBody>
      </p:sp>
      <p:sp>
        <p:nvSpPr>
          <p:cNvPr id="4" name="Date Placeholder 3"/>
          <p:cNvSpPr>
            <a:spLocks noGrp="1"/>
          </p:cNvSpPr>
          <p:nvPr>
            <p:ph type="dt" sz="half" idx="10"/>
          </p:nvPr>
        </p:nvSpPr>
        <p:spPr/>
        <p:txBody>
          <a:bodyPr/>
          <a:lstStyle/>
          <a:p>
            <a:r>
              <a:rPr lang="nl-NL" dirty="0"/>
              <a:t>11 mei 2017</a:t>
            </a:r>
          </a:p>
        </p:txBody>
      </p:sp>
      <p:sp>
        <p:nvSpPr>
          <p:cNvPr id="5" name="Slide Number Placeholder 4"/>
          <p:cNvSpPr>
            <a:spLocks noGrp="1"/>
          </p:cNvSpPr>
          <p:nvPr>
            <p:ph type="sldNum" sz="quarter" idx="12"/>
          </p:nvPr>
        </p:nvSpPr>
        <p:spPr/>
        <p:txBody>
          <a:bodyPr/>
          <a:lstStyle/>
          <a:p>
            <a:fld id="{52236286-4DC8-46DE-9269-8F728FBC0641}" type="slidenum">
              <a:rPr lang="nl-NL" smtClean="0"/>
              <a:pPr/>
              <a:t>24</a:t>
            </a:fld>
            <a:endParaRPr lang="nl-NL" dirty="0"/>
          </a:p>
        </p:txBody>
      </p:sp>
      <p:sp>
        <p:nvSpPr>
          <p:cNvPr id="6" name="TextBox 5"/>
          <p:cNvSpPr txBox="1"/>
          <p:nvPr/>
        </p:nvSpPr>
        <p:spPr>
          <a:xfrm>
            <a:off x="5918200" y="6176490"/>
            <a:ext cx="2941831" cy="584775"/>
          </a:xfrm>
          <a:prstGeom prst="rect">
            <a:avLst/>
          </a:prstGeom>
          <a:noFill/>
        </p:spPr>
        <p:txBody>
          <a:bodyPr wrap="none" rtlCol="0">
            <a:spAutoFit/>
          </a:bodyPr>
          <a:lstStyle/>
          <a:p>
            <a:r>
              <a:rPr lang="nl-NL" sz="1400" i="1" dirty="0"/>
              <a:t>Erik van Hal, gemeente Eindhoven</a:t>
            </a:r>
          </a:p>
          <a:p>
            <a:endParaRPr lang="nl-NL" dirty="0"/>
          </a:p>
        </p:txBody>
      </p:sp>
    </p:spTree>
    <p:extLst>
      <p:ext uri="{BB962C8B-B14F-4D97-AF65-F5344CB8AC3E}">
        <p14:creationId xmlns:p14="http://schemas.microsoft.com/office/powerpoint/2010/main" val="1386409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4" name="Date Placeholder 3"/>
          <p:cNvSpPr>
            <a:spLocks noGrp="1"/>
          </p:cNvSpPr>
          <p:nvPr>
            <p:ph type="dt" sz="half" idx="10"/>
          </p:nvPr>
        </p:nvSpPr>
        <p:spPr/>
        <p:txBody>
          <a:bodyPr/>
          <a:lstStyle/>
          <a:p>
            <a:r>
              <a:rPr lang="nl-NL"/>
              <a:t>11 mei 2017</a:t>
            </a:r>
            <a:endParaRPr lang="nl-NL" dirty="0"/>
          </a:p>
        </p:txBody>
      </p:sp>
      <p:sp>
        <p:nvSpPr>
          <p:cNvPr id="5" name="Slide Number Placeholder 4"/>
          <p:cNvSpPr>
            <a:spLocks noGrp="1"/>
          </p:cNvSpPr>
          <p:nvPr>
            <p:ph type="sldNum" sz="quarter" idx="12"/>
          </p:nvPr>
        </p:nvSpPr>
        <p:spPr/>
        <p:txBody>
          <a:bodyPr/>
          <a:lstStyle/>
          <a:p>
            <a:fld id="{52236286-4DC8-46DE-9269-8F728FBC0641}" type="slidenum">
              <a:rPr lang="nl-NL" smtClean="0"/>
              <a:pPr/>
              <a:t>25</a:t>
            </a:fld>
            <a:endParaRPr lang="nl-NL" dirty="0"/>
          </a:p>
        </p:txBody>
      </p:sp>
      <p:sp>
        <p:nvSpPr>
          <p:cNvPr id="6" name="TextBox 5"/>
          <p:cNvSpPr txBox="1"/>
          <p:nvPr/>
        </p:nvSpPr>
        <p:spPr>
          <a:xfrm>
            <a:off x="5274733" y="5604933"/>
            <a:ext cx="2941831" cy="584775"/>
          </a:xfrm>
          <a:prstGeom prst="rect">
            <a:avLst/>
          </a:prstGeom>
          <a:noFill/>
        </p:spPr>
        <p:txBody>
          <a:bodyPr wrap="none" rtlCol="0">
            <a:spAutoFit/>
          </a:bodyPr>
          <a:lstStyle/>
          <a:p>
            <a:r>
              <a:rPr lang="nl-NL" sz="1400" i="1" dirty="0"/>
              <a:t>Erik van Hal, gemeente Eindhoven</a:t>
            </a:r>
          </a:p>
          <a:p>
            <a:endParaRPr lang="nl-NL" dirty="0"/>
          </a:p>
        </p:txBody>
      </p:sp>
      <p:sp>
        <p:nvSpPr>
          <p:cNvPr id="7" name="TextBox 6"/>
          <p:cNvSpPr txBox="1"/>
          <p:nvPr/>
        </p:nvSpPr>
        <p:spPr>
          <a:xfrm>
            <a:off x="692035" y="2388339"/>
            <a:ext cx="7226092" cy="2862322"/>
          </a:xfrm>
          <a:prstGeom prst="rect">
            <a:avLst/>
          </a:prstGeom>
          <a:noFill/>
        </p:spPr>
        <p:txBody>
          <a:bodyPr wrap="square" rtlCol="0">
            <a:spAutoFit/>
          </a:bodyPr>
          <a:lstStyle/>
          <a:p>
            <a:pPr algn="ctr"/>
            <a:r>
              <a:rPr lang="nl-NL" sz="3600" dirty="0">
                <a:solidFill>
                  <a:schemeClr val="accent6"/>
                </a:solidFill>
                <a:latin typeface="MV Boli" panose="02000500030200090000" pitchFamily="2" charset="0"/>
                <a:cs typeface="MV Boli" panose="02000500030200090000" pitchFamily="2" charset="0"/>
              </a:rPr>
              <a:t>“als je altijd hetzelfde doet wat je altijd hebt gedaan, </a:t>
            </a:r>
            <a:br>
              <a:rPr lang="nl-NL" sz="3600" dirty="0">
                <a:solidFill>
                  <a:schemeClr val="accent6"/>
                </a:solidFill>
                <a:latin typeface="MV Boli" panose="02000500030200090000" pitchFamily="2" charset="0"/>
                <a:cs typeface="MV Boli" panose="02000500030200090000" pitchFamily="2" charset="0"/>
              </a:rPr>
            </a:br>
            <a:endParaRPr lang="nl-NL" sz="3600" dirty="0">
              <a:solidFill>
                <a:schemeClr val="accent6"/>
              </a:solidFill>
              <a:latin typeface="MV Boli" panose="02000500030200090000" pitchFamily="2" charset="0"/>
              <a:cs typeface="MV Boli" panose="02000500030200090000" pitchFamily="2" charset="0"/>
            </a:endParaRPr>
          </a:p>
          <a:p>
            <a:pPr algn="ctr"/>
            <a:r>
              <a:rPr lang="nl-NL" sz="3600" dirty="0" err="1">
                <a:solidFill>
                  <a:schemeClr val="accent6"/>
                </a:solidFill>
                <a:latin typeface="MV Boli" panose="02000500030200090000" pitchFamily="2" charset="0"/>
                <a:cs typeface="MV Boli" panose="02000500030200090000" pitchFamily="2" charset="0"/>
              </a:rPr>
              <a:t>zul</a:t>
            </a:r>
            <a:r>
              <a:rPr lang="nl-NL" sz="3600" dirty="0">
                <a:solidFill>
                  <a:schemeClr val="accent6"/>
                </a:solidFill>
                <a:latin typeface="MV Boli" panose="02000500030200090000" pitchFamily="2" charset="0"/>
                <a:cs typeface="MV Boli" panose="02000500030200090000" pitchFamily="2" charset="0"/>
              </a:rPr>
              <a:t> je ook altijd hetzelfde krijgen wat er altijd is geweest”</a:t>
            </a:r>
          </a:p>
        </p:txBody>
      </p:sp>
    </p:spTree>
    <p:extLst>
      <p:ext uri="{BB962C8B-B14F-4D97-AF65-F5344CB8AC3E}">
        <p14:creationId xmlns:p14="http://schemas.microsoft.com/office/powerpoint/2010/main" val="4284749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Bedankt voor uw aandacht</a:t>
            </a:r>
            <a:endParaRPr lang="nl-NL" dirty="0"/>
          </a:p>
        </p:txBody>
      </p:sp>
      <p:sp>
        <p:nvSpPr>
          <p:cNvPr id="4" name="Tijdelijke aanduiding voor tekst 3"/>
          <p:cNvSpPr>
            <a:spLocks noGrp="1"/>
          </p:cNvSpPr>
          <p:nvPr>
            <p:ph type="body" sz="quarter" idx="10"/>
          </p:nvPr>
        </p:nvSpPr>
        <p:spPr/>
        <p:txBody>
          <a:bodyPr/>
          <a:lstStyle/>
          <a:p>
            <a:r>
              <a:rPr lang="nl-NL"/>
              <a:t>Voor meer inspiratie:</a:t>
            </a:r>
          </a:p>
          <a:p>
            <a:pPr lvl="1"/>
            <a:r>
              <a:rPr lang="nl-NL"/>
              <a:t>TIME.TNO.NL</a:t>
            </a:r>
            <a:endParaRPr lang="nl-NL" dirty="0"/>
          </a:p>
        </p:txBody>
      </p:sp>
      <p:pic>
        <p:nvPicPr>
          <p:cNvPr id="2" name="Picture 1"/>
          <p:cNvPicPr>
            <a:picLocks noChangeAspect="1"/>
          </p:cNvPicPr>
          <p:nvPr/>
        </p:nvPicPr>
        <p:blipFill>
          <a:blip r:embed="rId2"/>
          <a:stretch>
            <a:fillRect/>
          </a:stretch>
        </p:blipFill>
        <p:spPr>
          <a:xfrm>
            <a:off x="2763030" y="2473210"/>
            <a:ext cx="3433839" cy="1315829"/>
          </a:xfrm>
          <a:prstGeom prst="rect">
            <a:avLst/>
          </a:prstGeom>
        </p:spPr>
      </p:pic>
    </p:spTree>
    <p:extLst>
      <p:ext uri="{BB962C8B-B14F-4D97-AF65-F5344CB8AC3E}">
        <p14:creationId xmlns:p14="http://schemas.microsoft.com/office/powerpoint/2010/main" val="248402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2400" dirty="0"/>
              <a:t>	Literatuurstudie</a:t>
            </a:r>
            <a:br>
              <a:rPr lang="nl-NL" dirty="0"/>
            </a:br>
            <a:r>
              <a:rPr lang="nl-NL" sz="1600" dirty="0"/>
              <a:t>	Bronnenlijst</a:t>
            </a:r>
          </a:p>
        </p:txBody>
      </p:sp>
      <p:sp>
        <p:nvSpPr>
          <p:cNvPr id="3" name="Content Placeholder 2"/>
          <p:cNvSpPr>
            <a:spLocks noGrp="1"/>
          </p:cNvSpPr>
          <p:nvPr>
            <p:ph idx="1"/>
          </p:nvPr>
        </p:nvSpPr>
        <p:spPr>
          <a:xfrm>
            <a:off x="554410" y="2085785"/>
            <a:ext cx="8054114" cy="4182150"/>
          </a:xfrm>
        </p:spPr>
        <p:txBody>
          <a:bodyPr/>
          <a:lstStyle/>
          <a:p>
            <a:endParaRPr lang="nl-NL" dirty="0"/>
          </a:p>
          <a:p>
            <a:endParaRPr lang="nl-NL" dirty="0"/>
          </a:p>
          <a:p>
            <a:endParaRPr lang="nl-NL" dirty="0"/>
          </a:p>
          <a:p>
            <a:endParaRPr lang="nl-NL" dirty="0"/>
          </a:p>
          <a:p>
            <a:endParaRPr lang="nl-NL" dirty="0"/>
          </a:p>
        </p:txBody>
      </p:sp>
      <p:sp>
        <p:nvSpPr>
          <p:cNvPr id="6" name="Rectangle 5"/>
          <p:cNvSpPr/>
          <p:nvPr/>
        </p:nvSpPr>
        <p:spPr>
          <a:xfrm>
            <a:off x="554410" y="1118872"/>
            <a:ext cx="720000" cy="72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2800" dirty="0"/>
              <a:t>B1</a:t>
            </a:r>
          </a:p>
        </p:txBody>
      </p:sp>
      <p:sp>
        <p:nvSpPr>
          <p:cNvPr id="7" name="Rectangle 6"/>
          <p:cNvSpPr/>
          <p:nvPr/>
        </p:nvSpPr>
        <p:spPr>
          <a:xfrm>
            <a:off x="483577" y="2062800"/>
            <a:ext cx="8299938" cy="3662541"/>
          </a:xfrm>
          <a:prstGeom prst="rect">
            <a:avLst/>
          </a:prstGeom>
        </p:spPr>
        <p:txBody>
          <a:bodyPr wrap="square">
            <a:spAutoFit/>
          </a:bodyPr>
          <a:lstStyle/>
          <a:p>
            <a:pPr marL="540000" lvl="1" indent="-457200">
              <a:lnSpc>
                <a:spcPct val="100000"/>
              </a:lnSpc>
              <a:spcAft>
                <a:spcPts val="1200"/>
              </a:spcAft>
              <a:buNone/>
            </a:pPr>
            <a:r>
              <a:rPr lang="nl-NL" sz="1400" dirty="0"/>
              <a:t>Cairns, S., </a:t>
            </a:r>
            <a:r>
              <a:rPr lang="nl-NL" sz="1400" dirty="0" err="1"/>
              <a:t>Atkins</a:t>
            </a:r>
            <a:r>
              <a:rPr lang="nl-NL" sz="1400" dirty="0"/>
              <a:t>, S., &amp; </a:t>
            </a:r>
            <a:r>
              <a:rPr lang="nl-NL" sz="1400" dirty="0" err="1"/>
              <a:t>Goodwin</a:t>
            </a:r>
            <a:r>
              <a:rPr lang="nl-NL" sz="1400" dirty="0"/>
              <a:t>, P. (2002). </a:t>
            </a:r>
            <a:r>
              <a:rPr lang="nl-NL" sz="1400" dirty="0" err="1"/>
              <a:t>Disappearing</a:t>
            </a:r>
            <a:r>
              <a:rPr lang="nl-NL" sz="1400" dirty="0"/>
              <a:t> traffic? The story </a:t>
            </a:r>
            <a:r>
              <a:rPr lang="nl-NL" sz="1400" dirty="0" err="1"/>
              <a:t>so</a:t>
            </a:r>
            <a:r>
              <a:rPr lang="nl-NL" sz="1400" dirty="0"/>
              <a:t> far. In </a:t>
            </a:r>
            <a:r>
              <a:rPr lang="nl-NL" sz="1400" i="1" dirty="0" err="1"/>
              <a:t>Proceedings</a:t>
            </a:r>
            <a:r>
              <a:rPr lang="nl-NL" sz="1400" i="1" dirty="0"/>
              <a:t> of </a:t>
            </a:r>
            <a:r>
              <a:rPr lang="nl-NL" sz="1400" i="1" dirty="0" err="1"/>
              <a:t>the</a:t>
            </a:r>
            <a:r>
              <a:rPr lang="nl-NL" sz="1400" i="1" dirty="0"/>
              <a:t> </a:t>
            </a:r>
            <a:r>
              <a:rPr lang="nl-NL" sz="1400" i="1" dirty="0" err="1"/>
              <a:t>Institution</a:t>
            </a:r>
            <a:r>
              <a:rPr lang="nl-NL" sz="1400" i="1" dirty="0"/>
              <a:t> of </a:t>
            </a:r>
            <a:r>
              <a:rPr lang="nl-NL" sz="1400" i="1" dirty="0" err="1"/>
              <a:t>Civil</a:t>
            </a:r>
            <a:r>
              <a:rPr lang="nl-NL" sz="1400" i="1" dirty="0"/>
              <a:t> Engineers-</a:t>
            </a:r>
            <a:r>
              <a:rPr lang="nl-NL" sz="1400" i="1" dirty="0" err="1"/>
              <a:t>Municipal</a:t>
            </a:r>
            <a:r>
              <a:rPr lang="nl-NL" sz="1400" i="1" dirty="0"/>
              <a:t> Engineer</a:t>
            </a:r>
            <a:r>
              <a:rPr lang="nl-NL" sz="1400" dirty="0"/>
              <a:t> (Vol. 151, No. 1, pp. 13-22). </a:t>
            </a:r>
          </a:p>
          <a:p>
            <a:pPr marL="540000" lvl="1" indent="-457200">
              <a:lnSpc>
                <a:spcPct val="100000"/>
              </a:lnSpc>
              <a:spcAft>
                <a:spcPts val="1200"/>
              </a:spcAft>
              <a:buNone/>
            </a:pPr>
            <a:r>
              <a:rPr lang="nl-NL" sz="1400" dirty="0"/>
              <a:t>European </a:t>
            </a:r>
            <a:r>
              <a:rPr lang="nl-NL" sz="1400" dirty="0" err="1"/>
              <a:t>Commission</a:t>
            </a:r>
            <a:r>
              <a:rPr lang="nl-NL" sz="1400" dirty="0"/>
              <a:t>, </a:t>
            </a:r>
            <a:r>
              <a:rPr lang="nl-NL" sz="1400" dirty="0" err="1"/>
              <a:t>Directorate</a:t>
            </a:r>
            <a:r>
              <a:rPr lang="nl-NL" sz="1400" dirty="0"/>
              <a:t>-General </a:t>
            </a:r>
            <a:r>
              <a:rPr lang="nl-NL" sz="1400" dirty="0" err="1"/>
              <a:t>for</a:t>
            </a:r>
            <a:r>
              <a:rPr lang="nl-NL" sz="1400" dirty="0"/>
              <a:t> </a:t>
            </a:r>
            <a:r>
              <a:rPr lang="nl-NL" sz="1400" dirty="0" err="1"/>
              <a:t>the</a:t>
            </a:r>
            <a:r>
              <a:rPr lang="nl-NL" sz="1400" dirty="0"/>
              <a:t> Environment. (2004). </a:t>
            </a:r>
            <a:r>
              <a:rPr lang="nl-NL" sz="1400" i="1" dirty="0" err="1"/>
              <a:t>Reclaiming</a:t>
            </a:r>
            <a:r>
              <a:rPr lang="nl-NL" sz="1400" i="1" dirty="0"/>
              <a:t> </a:t>
            </a:r>
            <a:r>
              <a:rPr lang="nl-NL" sz="1400" i="1" dirty="0" err="1"/>
              <a:t>city</a:t>
            </a:r>
            <a:r>
              <a:rPr lang="nl-NL" sz="1400" i="1" dirty="0"/>
              <a:t> </a:t>
            </a:r>
            <a:r>
              <a:rPr lang="nl-NL" sz="1400" i="1" dirty="0" err="1"/>
              <a:t>streets</a:t>
            </a:r>
            <a:r>
              <a:rPr lang="nl-NL" sz="1400" i="1" dirty="0"/>
              <a:t> </a:t>
            </a:r>
            <a:r>
              <a:rPr lang="nl-NL" sz="1400" i="1" dirty="0" err="1"/>
              <a:t>for</a:t>
            </a:r>
            <a:r>
              <a:rPr lang="nl-NL" sz="1400" i="1" dirty="0"/>
              <a:t> </a:t>
            </a:r>
            <a:r>
              <a:rPr lang="nl-NL" sz="1400" i="1" dirty="0" err="1"/>
              <a:t>people</a:t>
            </a:r>
            <a:r>
              <a:rPr lang="nl-NL" sz="1400" i="1" dirty="0"/>
              <a:t>.</a:t>
            </a:r>
            <a:r>
              <a:rPr lang="nl-NL" sz="1400" dirty="0"/>
              <a:t> </a:t>
            </a:r>
            <a:r>
              <a:rPr lang="nl-NL" sz="1400" dirty="0" err="1"/>
              <a:t>Retrieved</a:t>
            </a:r>
            <a:r>
              <a:rPr lang="nl-NL" sz="1400" dirty="0"/>
              <a:t> </a:t>
            </a:r>
            <a:r>
              <a:rPr lang="nl-NL" sz="1400" dirty="0" err="1"/>
              <a:t>from</a:t>
            </a:r>
            <a:r>
              <a:rPr lang="nl-NL" sz="1400" dirty="0"/>
              <a:t> </a:t>
            </a:r>
            <a:r>
              <a:rPr lang="nl-NL" sz="1400" dirty="0">
                <a:hlinkClick r:id="rId2"/>
              </a:rPr>
              <a:t>http://ec.europa.eu/environment/pubs/pdf/streets_people.pdf</a:t>
            </a:r>
            <a:endParaRPr lang="nl-NL" sz="1400" dirty="0"/>
          </a:p>
          <a:p>
            <a:pPr marL="540000" lvl="1" indent="-457200">
              <a:lnSpc>
                <a:spcPct val="100000"/>
              </a:lnSpc>
              <a:spcAft>
                <a:spcPts val="1200"/>
              </a:spcAft>
              <a:buNone/>
            </a:pPr>
            <a:r>
              <a:rPr lang="nl-NL" sz="1400" dirty="0" err="1"/>
              <a:t>Beatty</a:t>
            </a:r>
            <a:r>
              <a:rPr lang="nl-NL" sz="1400" dirty="0"/>
              <a:t>, J., </a:t>
            </a:r>
            <a:r>
              <a:rPr lang="nl-NL" sz="1400" dirty="0" err="1"/>
              <a:t>Coletta,T</a:t>
            </a:r>
            <a:r>
              <a:rPr lang="nl-NL" sz="1400" dirty="0"/>
              <a:t>., </a:t>
            </a:r>
            <a:r>
              <a:rPr lang="nl-NL" sz="1400" dirty="0" err="1"/>
              <a:t>Rogan</a:t>
            </a:r>
            <a:r>
              <a:rPr lang="nl-NL" sz="1400" dirty="0"/>
              <a:t>, R. (2009). </a:t>
            </a:r>
            <a:r>
              <a:rPr lang="nl-NL" sz="1400" dirty="0" err="1"/>
              <a:t>Investigation</a:t>
            </a:r>
            <a:r>
              <a:rPr lang="nl-NL" sz="1400" dirty="0"/>
              <a:t> of </a:t>
            </a:r>
            <a:r>
              <a:rPr lang="nl-NL" sz="1400" dirty="0" err="1"/>
              <a:t>the</a:t>
            </a:r>
            <a:r>
              <a:rPr lang="nl-NL" sz="1400" dirty="0"/>
              <a:t> Overall Traffic </a:t>
            </a:r>
            <a:r>
              <a:rPr lang="nl-NL" sz="1400" dirty="0" err="1"/>
              <a:t>Reducing</a:t>
            </a:r>
            <a:r>
              <a:rPr lang="nl-NL" sz="1400" dirty="0"/>
              <a:t> Effect of </a:t>
            </a:r>
            <a:r>
              <a:rPr lang="nl-NL" sz="1400" dirty="0" err="1"/>
              <a:t>Closing</a:t>
            </a:r>
            <a:r>
              <a:rPr lang="nl-NL" sz="1400" dirty="0"/>
              <a:t> </a:t>
            </a:r>
            <a:r>
              <a:rPr lang="nl-NL" sz="1400" dirty="0" err="1"/>
              <a:t>Sections</a:t>
            </a:r>
            <a:r>
              <a:rPr lang="nl-NL" sz="1400" dirty="0"/>
              <a:t> of </a:t>
            </a:r>
            <a:r>
              <a:rPr lang="nl-NL" sz="1400" dirty="0" err="1"/>
              <a:t>Nørrebrogade</a:t>
            </a:r>
            <a:r>
              <a:rPr lang="nl-NL" sz="1400" dirty="0"/>
              <a:t> (Thesis). </a:t>
            </a:r>
            <a:r>
              <a:rPr lang="nl-NL" sz="1400" dirty="0" err="1"/>
              <a:t>Retrieved</a:t>
            </a:r>
            <a:r>
              <a:rPr lang="nl-NL" sz="1400" dirty="0"/>
              <a:t> </a:t>
            </a:r>
            <a:r>
              <a:rPr lang="nl-NL" sz="1400" dirty="0" err="1"/>
              <a:t>from</a:t>
            </a:r>
            <a:r>
              <a:rPr lang="nl-NL" sz="1400" dirty="0"/>
              <a:t> </a:t>
            </a:r>
            <a:r>
              <a:rPr lang="nl-NL" sz="1400" dirty="0">
                <a:hlinkClick r:id="rId3"/>
              </a:rPr>
              <a:t>https://web.wpi.edu/Pubs/E-project/Available/E-project-051109-062746/unrestricted/D09_Traffic_Final_Report.pdf</a:t>
            </a:r>
            <a:endParaRPr lang="nl-NL" sz="1400" dirty="0"/>
          </a:p>
          <a:p>
            <a:pPr marL="540000" lvl="1" indent="-457200">
              <a:lnSpc>
                <a:spcPct val="100000"/>
              </a:lnSpc>
              <a:spcAft>
                <a:spcPts val="1200"/>
              </a:spcAft>
              <a:buNone/>
            </a:pPr>
            <a:r>
              <a:rPr lang="nl-NL" sz="1400" dirty="0"/>
              <a:t>Schiller, P. L., </a:t>
            </a:r>
            <a:r>
              <a:rPr lang="nl-NL" sz="1400" dirty="0" err="1"/>
              <a:t>Bruun</a:t>
            </a:r>
            <a:r>
              <a:rPr lang="nl-NL" sz="1400" dirty="0"/>
              <a:t>, E. C., &amp; </a:t>
            </a:r>
            <a:r>
              <a:rPr lang="nl-NL" sz="1400" dirty="0" err="1"/>
              <a:t>Kenworthy</a:t>
            </a:r>
            <a:r>
              <a:rPr lang="nl-NL" sz="1400" dirty="0"/>
              <a:t>, J. R. (2010). An </a:t>
            </a:r>
            <a:r>
              <a:rPr lang="nl-NL" sz="1400" dirty="0" err="1"/>
              <a:t>introduction</a:t>
            </a:r>
            <a:r>
              <a:rPr lang="nl-NL" sz="1400" dirty="0"/>
              <a:t> </a:t>
            </a:r>
            <a:r>
              <a:rPr lang="nl-NL" sz="1400" dirty="0" err="1"/>
              <a:t>to</a:t>
            </a:r>
            <a:r>
              <a:rPr lang="nl-NL" sz="1400" dirty="0"/>
              <a:t> </a:t>
            </a:r>
            <a:r>
              <a:rPr lang="nl-NL" sz="1400" dirty="0" err="1"/>
              <a:t>sustainable</a:t>
            </a:r>
            <a:r>
              <a:rPr lang="nl-NL" sz="1400" dirty="0"/>
              <a:t> transportation: Policy, planning </a:t>
            </a:r>
            <a:r>
              <a:rPr lang="nl-NL" sz="1400" dirty="0" err="1"/>
              <a:t>and</a:t>
            </a:r>
            <a:r>
              <a:rPr lang="nl-NL" sz="1400" dirty="0"/>
              <a:t> </a:t>
            </a:r>
            <a:r>
              <a:rPr lang="nl-NL" sz="1400" dirty="0" err="1"/>
              <a:t>implementation</a:t>
            </a:r>
            <a:r>
              <a:rPr lang="nl-NL" sz="1400" dirty="0"/>
              <a:t>. Earthscan.</a:t>
            </a:r>
          </a:p>
          <a:p>
            <a:pPr marL="540000" lvl="1" indent="-457200">
              <a:lnSpc>
                <a:spcPct val="100000"/>
              </a:lnSpc>
              <a:spcAft>
                <a:spcPts val="1200"/>
              </a:spcAft>
              <a:buNone/>
            </a:pPr>
            <a:r>
              <a:rPr lang="nl-NL" sz="1400" dirty="0" err="1"/>
              <a:t>Næss</a:t>
            </a:r>
            <a:r>
              <a:rPr lang="nl-NL" sz="1400" dirty="0"/>
              <a:t>, P., Andersen, J., </a:t>
            </a:r>
            <a:r>
              <a:rPr lang="nl-NL" sz="1400" dirty="0" err="1"/>
              <a:t>Nicolaisen</a:t>
            </a:r>
            <a:r>
              <a:rPr lang="nl-NL" sz="1400" dirty="0"/>
              <a:t>, M. S., &amp; Strand, A. (2014). Transport </a:t>
            </a:r>
            <a:r>
              <a:rPr lang="nl-NL" sz="1400" dirty="0" err="1"/>
              <a:t>modelling</a:t>
            </a:r>
            <a:r>
              <a:rPr lang="nl-NL" sz="1400" dirty="0"/>
              <a:t> in </a:t>
            </a:r>
            <a:r>
              <a:rPr lang="nl-NL" sz="1400" dirty="0" err="1"/>
              <a:t>the</a:t>
            </a:r>
            <a:r>
              <a:rPr lang="nl-NL" sz="1400" dirty="0"/>
              <a:t> context of </a:t>
            </a:r>
            <a:r>
              <a:rPr lang="nl-NL" sz="1400" dirty="0" err="1"/>
              <a:t>the</a:t>
            </a:r>
            <a:r>
              <a:rPr lang="nl-NL" sz="1400" dirty="0"/>
              <a:t> ‘</a:t>
            </a:r>
            <a:r>
              <a:rPr lang="nl-NL" sz="1400" dirty="0" err="1"/>
              <a:t>predict</a:t>
            </a:r>
            <a:r>
              <a:rPr lang="nl-NL" sz="1400" dirty="0"/>
              <a:t> </a:t>
            </a:r>
            <a:r>
              <a:rPr lang="nl-NL" sz="1400" dirty="0" err="1"/>
              <a:t>and</a:t>
            </a:r>
            <a:r>
              <a:rPr lang="nl-NL" sz="1400" dirty="0"/>
              <a:t> </a:t>
            </a:r>
            <a:r>
              <a:rPr lang="nl-NL" sz="1400" dirty="0" err="1"/>
              <a:t>provide</a:t>
            </a:r>
            <a:r>
              <a:rPr lang="nl-NL" sz="1400" dirty="0"/>
              <a:t>’ </a:t>
            </a:r>
            <a:r>
              <a:rPr lang="nl-NL" sz="1400" dirty="0" err="1"/>
              <a:t>paradigm</a:t>
            </a:r>
            <a:r>
              <a:rPr lang="nl-NL" sz="1400" dirty="0"/>
              <a:t>. </a:t>
            </a:r>
            <a:r>
              <a:rPr lang="nl-NL" sz="1400" i="1" dirty="0"/>
              <a:t>European Journal of Transport </a:t>
            </a:r>
            <a:r>
              <a:rPr lang="nl-NL" sz="1400" i="1" dirty="0" err="1"/>
              <a:t>and</a:t>
            </a:r>
            <a:r>
              <a:rPr lang="nl-NL" sz="1400" i="1" dirty="0"/>
              <a:t> </a:t>
            </a:r>
            <a:r>
              <a:rPr lang="nl-NL" sz="1400" i="1" dirty="0" err="1"/>
              <a:t>Infrastructure</a:t>
            </a:r>
            <a:r>
              <a:rPr lang="nl-NL" sz="1400" i="1" dirty="0"/>
              <a:t> Research</a:t>
            </a:r>
            <a:r>
              <a:rPr lang="nl-NL" sz="1400" dirty="0"/>
              <a:t>, </a:t>
            </a:r>
            <a:r>
              <a:rPr lang="nl-NL" sz="1400" i="1" dirty="0"/>
              <a:t>14</a:t>
            </a:r>
            <a:r>
              <a:rPr lang="nl-NL" sz="1400" dirty="0"/>
              <a:t>(2), 102-121.</a:t>
            </a:r>
          </a:p>
          <a:p>
            <a:pPr marL="540000" lvl="1" indent="-457200">
              <a:lnSpc>
                <a:spcPct val="100000"/>
              </a:lnSpc>
              <a:spcAft>
                <a:spcPts val="1200"/>
              </a:spcAft>
              <a:buNone/>
            </a:pPr>
            <a:r>
              <a:rPr lang="nl-NL" sz="1400" dirty="0"/>
              <a:t>Global </a:t>
            </a:r>
            <a:r>
              <a:rPr lang="nl-NL" sz="1400" dirty="0" err="1"/>
              <a:t>Designing</a:t>
            </a:r>
            <a:r>
              <a:rPr lang="nl-NL" sz="1400" dirty="0"/>
              <a:t> </a:t>
            </a:r>
            <a:r>
              <a:rPr lang="nl-NL" sz="1400" dirty="0" err="1"/>
              <a:t>Cities</a:t>
            </a:r>
            <a:r>
              <a:rPr lang="nl-NL" sz="1400" dirty="0"/>
              <a:t> </a:t>
            </a:r>
            <a:r>
              <a:rPr lang="nl-NL" sz="1400" dirty="0" err="1"/>
              <a:t>Initiative</a:t>
            </a:r>
            <a:r>
              <a:rPr lang="nl-NL" sz="1400" dirty="0"/>
              <a:t>. (2016). Global Street Design Guide. Island Press.</a:t>
            </a:r>
          </a:p>
        </p:txBody>
      </p:sp>
      <p:sp>
        <p:nvSpPr>
          <p:cNvPr id="8"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4" name="Slide Number Placeholder 3"/>
          <p:cNvSpPr>
            <a:spLocks noGrp="1"/>
          </p:cNvSpPr>
          <p:nvPr>
            <p:ph type="sldNum" sz="quarter" idx="12"/>
          </p:nvPr>
        </p:nvSpPr>
        <p:spPr/>
        <p:txBody>
          <a:bodyPr/>
          <a:lstStyle/>
          <a:p>
            <a:fld id="{52236286-4DC8-46DE-9269-8F728FBC0641}" type="slidenum">
              <a:rPr lang="nl-NL" smtClean="0"/>
              <a:pPr/>
              <a:t>27</a:t>
            </a:fld>
            <a:endParaRPr lang="nl-NL" dirty="0"/>
          </a:p>
        </p:txBody>
      </p:sp>
    </p:spTree>
    <p:extLst>
      <p:ext uri="{BB962C8B-B14F-4D97-AF65-F5344CB8AC3E}">
        <p14:creationId xmlns:p14="http://schemas.microsoft.com/office/powerpoint/2010/main" val="199108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1. Verkeersdosering Catharijnesingel vanaf voorjaar 2005</a:t>
            </a:r>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268760"/>
            <a:ext cx="7688686" cy="4266166"/>
          </a:xfrm>
          <a:prstGeom prst="rect">
            <a:avLst/>
          </a:prstGeom>
          <a:ln>
            <a:noFill/>
          </a:ln>
          <a:effectLst>
            <a:outerShdw blurRad="190500" algn="tl" rotWithShape="0">
              <a:srgbClr val="000000">
                <a:alpha val="70000"/>
              </a:srgbClr>
            </a:outerShdw>
          </a:effectLst>
        </p:spPr>
      </p:pic>
      <p:sp>
        <p:nvSpPr>
          <p:cNvPr id="3" name="Date Placeholder 2"/>
          <p:cNvSpPr>
            <a:spLocks noGrp="1"/>
          </p:cNvSpPr>
          <p:nvPr>
            <p:ph type="dt" sz="half" idx="10"/>
          </p:nvPr>
        </p:nvSpPr>
        <p:spPr/>
        <p:txBody>
          <a:bodyPr/>
          <a:lstStyle/>
          <a:p>
            <a:r>
              <a:rPr lang="nl-NL" altLang="nl-NL"/>
              <a:t>11 mei 2017</a:t>
            </a:r>
          </a:p>
        </p:txBody>
      </p:sp>
      <p:sp>
        <p:nvSpPr>
          <p:cNvPr id="4" name="Slide Number Placeholder 3"/>
          <p:cNvSpPr>
            <a:spLocks noGrp="1"/>
          </p:cNvSpPr>
          <p:nvPr>
            <p:ph type="sldNum" sz="quarter" idx="11"/>
          </p:nvPr>
        </p:nvSpPr>
        <p:spPr/>
        <p:txBody>
          <a:bodyPr/>
          <a:lstStyle/>
          <a:p>
            <a:fld id="{49552772-56C6-4674-B746-8638F16784C1}" type="slidenum">
              <a:rPr lang="nl-NL" altLang="nl-NL" smtClean="0"/>
              <a:pPr/>
              <a:t>28</a:t>
            </a:fld>
            <a:endParaRPr lang="nl-NL" altLang="nl-NL"/>
          </a:p>
        </p:txBody>
      </p:sp>
    </p:spTree>
    <p:extLst>
      <p:ext uri="{BB962C8B-B14F-4D97-AF65-F5344CB8AC3E}">
        <p14:creationId xmlns:p14="http://schemas.microsoft.com/office/powerpoint/2010/main" val="2870789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332656"/>
            <a:ext cx="8229600" cy="863600"/>
          </a:xfrm>
        </p:spPr>
        <p:txBody>
          <a:bodyPr/>
          <a:lstStyle/>
          <a:p>
            <a:r>
              <a:rPr lang="nl-NL" dirty="0">
                <a:latin typeface="Lucida Sans Unicode" pitchFamily="34" charset="0"/>
                <a:cs typeface="Lucida Sans Unicode" pitchFamily="34" charset="0"/>
              </a:rPr>
              <a:t>Verkeerseffecten dosering </a:t>
            </a:r>
            <a:r>
              <a:rPr lang="nl-NL" dirty="0" err="1">
                <a:latin typeface="Lucida Sans Unicode" pitchFamily="34" charset="0"/>
                <a:cs typeface="Lucida Sans Unicode" pitchFamily="34" charset="0"/>
              </a:rPr>
              <a:t>Catharijnesingel</a:t>
            </a:r>
            <a:endParaRPr lang="nl-NL" dirty="0">
              <a:latin typeface="Lucida Sans Unicode" pitchFamily="34" charset="0"/>
              <a:cs typeface="Lucida Sans Unicode" pitchFamily="34" charset="0"/>
            </a:endParaRPr>
          </a:p>
        </p:txBody>
      </p:sp>
      <p:sp>
        <p:nvSpPr>
          <p:cNvPr id="3" name="Tijdelijke aanduiding voor inhoud 2"/>
          <p:cNvSpPr>
            <a:spLocks noGrp="1"/>
          </p:cNvSpPr>
          <p:nvPr>
            <p:ph idx="1"/>
          </p:nvPr>
        </p:nvSpPr>
        <p:spPr/>
        <p:txBody>
          <a:bodyPr/>
          <a:lstStyle/>
          <a:p>
            <a:r>
              <a:rPr lang="nl-NL" sz="1400" dirty="0">
                <a:latin typeface="Lucida Sans Unicode" pitchFamily="34" charset="0"/>
                <a:cs typeface="Lucida Sans Unicode" pitchFamily="34" charset="0"/>
              </a:rPr>
              <a:t>Vermindering verkeersaanbod door strenge dosering van autoverkeer (vanaf winter 2005)</a:t>
            </a:r>
          </a:p>
          <a:p>
            <a:r>
              <a:rPr lang="nl-NL" sz="1400" dirty="0">
                <a:latin typeface="Lucida Sans Unicode" pitchFamily="34" charset="0"/>
                <a:cs typeface="Lucida Sans Unicode" pitchFamily="34" charset="0"/>
              </a:rPr>
              <a:t>In eerste instantie lange files, die zijn na enkele weken langzaam maar zeker verdwenen</a:t>
            </a:r>
          </a:p>
          <a:p>
            <a:endParaRPr lang="nl-NL" sz="1400" dirty="0">
              <a:latin typeface="Lucida Sans Unicode" pitchFamily="34" charset="0"/>
              <a:cs typeface="Lucida Sans Unicode" pitchFamily="34" charset="0"/>
            </a:endParaRPr>
          </a:p>
          <a:p>
            <a:r>
              <a:rPr lang="nl-NL" sz="1400" dirty="0">
                <a:latin typeface="Lucida Sans Unicode" pitchFamily="34" charset="0"/>
                <a:cs typeface="Lucida Sans Unicode" pitchFamily="34" charset="0"/>
              </a:rPr>
              <a:t>Succesfactor: leefbaarheid </a:t>
            </a:r>
            <a:r>
              <a:rPr lang="nl-NL" sz="1400" dirty="0" err="1">
                <a:latin typeface="Lucida Sans Unicode" pitchFamily="34" charset="0"/>
                <a:cs typeface="Lucida Sans Unicode" pitchFamily="34" charset="0"/>
              </a:rPr>
              <a:t>Catharijnesingel</a:t>
            </a:r>
            <a:r>
              <a:rPr lang="nl-NL" sz="1400" dirty="0">
                <a:latin typeface="Lucida Sans Unicode" pitchFamily="34" charset="0"/>
                <a:cs typeface="Lucida Sans Unicode" pitchFamily="34" charset="0"/>
              </a:rPr>
              <a:t> verbeterd, daarnaast (meegelift) een betere doorstroming van bus en resterende autoverkeer, geen  congestie elders in wegennet</a:t>
            </a:r>
          </a:p>
          <a:p>
            <a:r>
              <a:rPr lang="nl-NL" sz="1400" dirty="0">
                <a:latin typeface="Lucida Sans Unicode" pitchFamily="34" charset="0"/>
                <a:cs typeface="Lucida Sans Unicode" pitchFamily="34" charset="0"/>
              </a:rPr>
              <a:t>Alternatieve routes: er is niets gemeten. Redenering is dat er zoveel verschillende alternatieve routes zijn, dat de verkeerstoename per route relatief beperkt is.</a:t>
            </a:r>
          </a:p>
          <a:p>
            <a:r>
              <a:rPr lang="nl-NL" sz="1400" dirty="0">
                <a:latin typeface="Lucida Sans Unicode" pitchFamily="34" charset="0"/>
                <a:cs typeface="Lucida Sans Unicode" pitchFamily="34" charset="0"/>
              </a:rPr>
              <a:t>Effect: gewenste verbetering luchtkwaliteit door vermindering verkeersaanbod: van 20.000 resp. 13.000 </a:t>
            </a:r>
            <a:r>
              <a:rPr lang="nl-NL" sz="1400" dirty="0" err="1">
                <a:latin typeface="Lucida Sans Unicode" pitchFamily="34" charset="0"/>
                <a:cs typeface="Lucida Sans Unicode" pitchFamily="34" charset="0"/>
              </a:rPr>
              <a:t>mvt</a:t>
            </a:r>
            <a:r>
              <a:rPr lang="nl-NL" sz="1400" dirty="0">
                <a:latin typeface="Lucida Sans Unicode" pitchFamily="34" charset="0"/>
                <a:cs typeface="Lucida Sans Unicode" pitchFamily="34" charset="0"/>
              </a:rPr>
              <a:t>/</a:t>
            </a:r>
            <a:r>
              <a:rPr lang="nl-NL" sz="1400" dirty="0" err="1">
                <a:latin typeface="Lucida Sans Unicode" pitchFamily="34" charset="0"/>
                <a:cs typeface="Lucida Sans Unicode" pitchFamily="34" charset="0"/>
              </a:rPr>
              <a:t>etm</a:t>
            </a:r>
            <a:r>
              <a:rPr lang="nl-NL" sz="1400" dirty="0">
                <a:latin typeface="Lucida Sans Unicode" pitchFamily="34" charset="0"/>
                <a:cs typeface="Lucida Sans Unicode" pitchFamily="34" charset="0"/>
              </a:rPr>
              <a:t> naar 16.000 resp. 8.000 </a:t>
            </a:r>
            <a:r>
              <a:rPr lang="nl-NL" sz="1400" dirty="0" err="1">
                <a:latin typeface="Lucida Sans Unicode" pitchFamily="34" charset="0"/>
                <a:cs typeface="Lucida Sans Unicode" pitchFamily="34" charset="0"/>
              </a:rPr>
              <a:t>mvt</a:t>
            </a:r>
            <a:r>
              <a:rPr lang="nl-NL" sz="1400" dirty="0">
                <a:latin typeface="Lucida Sans Unicode" pitchFamily="34" charset="0"/>
                <a:cs typeface="Lucida Sans Unicode" pitchFamily="34" charset="0"/>
              </a:rPr>
              <a:t>/</a:t>
            </a:r>
            <a:r>
              <a:rPr lang="nl-NL" sz="1400" dirty="0" err="1">
                <a:latin typeface="Lucida Sans Unicode" pitchFamily="34" charset="0"/>
                <a:cs typeface="Lucida Sans Unicode" pitchFamily="34" charset="0"/>
              </a:rPr>
              <a:t>etm</a:t>
            </a:r>
            <a:endParaRPr lang="nl-NL" sz="1400" dirty="0">
              <a:latin typeface="Lucida Sans Unicode" pitchFamily="34" charset="0"/>
              <a:cs typeface="Lucida Sans Unicode" pitchFamily="34" charset="0"/>
            </a:endParaRPr>
          </a:p>
          <a:p>
            <a:endParaRPr lang="nl-NL" sz="1400" dirty="0">
              <a:latin typeface="Lucida Sans Unicode" pitchFamily="34" charset="0"/>
              <a:cs typeface="Lucida Sans Unicode" pitchFamily="34" charset="0"/>
            </a:endParaRPr>
          </a:p>
          <a:p>
            <a:endParaRPr lang="nl-NL" sz="1800" dirty="0">
              <a:latin typeface="Lucida Sans Unicode" pitchFamily="34" charset="0"/>
              <a:cs typeface="Lucida Sans Unicode" pitchFamily="34" charset="0"/>
            </a:endParaRPr>
          </a:p>
          <a:p>
            <a:pPr lvl="1"/>
            <a:endParaRPr lang="nl-NL" dirty="0">
              <a:latin typeface="Lucida Sans Unicode" pitchFamily="34" charset="0"/>
              <a:cs typeface="Lucida Sans Unicode" pitchFamily="34" charset="0"/>
            </a:endParaRPr>
          </a:p>
          <a:p>
            <a:pPr lvl="1"/>
            <a:endParaRPr lang="nl-NL" dirty="0">
              <a:latin typeface="Lucida Sans Unicode" pitchFamily="34" charset="0"/>
              <a:cs typeface="Lucida Sans Unicode" pitchFamily="34" charset="0"/>
            </a:endParaRPr>
          </a:p>
        </p:txBody>
      </p:sp>
      <p:pic>
        <p:nvPicPr>
          <p:cNvPr id="4" name="Tijdelijke aanduiding voor inhoud 5"/>
          <p:cNvPicPr>
            <a:picLocks noChangeAspect="1"/>
          </p:cNvPicPr>
          <p:nvPr/>
        </p:nvPicPr>
        <p:blipFill rotWithShape="1">
          <a:blip r:embed="rId2" cstate="print">
            <a:extLst>
              <a:ext uri="{28A0092B-C50C-407E-A947-70E740481C1C}">
                <a14:useLocalDpi xmlns:a14="http://schemas.microsoft.com/office/drawing/2010/main" val="0"/>
              </a:ext>
            </a:extLst>
          </a:blip>
          <a:srcRect t="16155" r="6314" b="5762"/>
          <a:stretch/>
        </p:blipFill>
        <p:spPr bwMode="auto">
          <a:xfrm>
            <a:off x="2627784" y="4005064"/>
            <a:ext cx="3475401" cy="2375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nl-NL" altLang="nl-NL"/>
              <a:t>11 mei 2017</a:t>
            </a:r>
          </a:p>
        </p:txBody>
      </p:sp>
      <p:sp>
        <p:nvSpPr>
          <p:cNvPr id="6" name="Slide Number Placeholder 5"/>
          <p:cNvSpPr>
            <a:spLocks noGrp="1"/>
          </p:cNvSpPr>
          <p:nvPr>
            <p:ph type="sldNum" sz="quarter" idx="11"/>
          </p:nvPr>
        </p:nvSpPr>
        <p:spPr/>
        <p:txBody>
          <a:bodyPr/>
          <a:lstStyle/>
          <a:p>
            <a:fld id="{49552772-56C6-4674-B746-8638F16784C1}" type="slidenum">
              <a:rPr lang="nl-NL" altLang="nl-NL" smtClean="0"/>
              <a:pPr/>
              <a:t>29</a:t>
            </a:fld>
            <a:endParaRPr lang="nl-NL" altLang="nl-NL"/>
          </a:p>
        </p:txBody>
      </p:sp>
    </p:spTree>
    <p:extLst>
      <p:ext uri="{BB962C8B-B14F-4D97-AF65-F5344CB8AC3E}">
        <p14:creationId xmlns:p14="http://schemas.microsoft.com/office/powerpoint/2010/main" val="39092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117358" y="1981236"/>
            <a:ext cx="3792383" cy="4038564"/>
            <a:chOff x="2963180" y="3158849"/>
            <a:chExt cx="2992263" cy="3086101"/>
          </a:xfrm>
        </p:grpSpPr>
        <p:pic>
          <p:nvPicPr>
            <p:cNvPr id="40" name="Afbeelding 1"/>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84200" y="3158849"/>
              <a:ext cx="2598685" cy="3086101"/>
            </a:xfrm>
            <a:prstGeom prst="rect">
              <a:avLst/>
            </a:prstGeom>
          </p:spPr>
        </p:pic>
        <p:pic>
          <p:nvPicPr>
            <p:cNvPr id="41" name="Picture 40"/>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83861" y="4457700"/>
              <a:ext cx="371474" cy="371474"/>
            </a:xfrm>
            <a:prstGeom prst="rect">
              <a:avLst/>
            </a:prstGeom>
          </p:spPr>
        </p:pic>
        <p:pic>
          <p:nvPicPr>
            <p:cNvPr id="42" name="Picture 4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92488" y="4701899"/>
              <a:ext cx="371474" cy="371474"/>
            </a:xfrm>
            <a:prstGeom prst="rect">
              <a:avLst/>
            </a:prstGeom>
          </p:spPr>
        </p:pic>
        <p:pic>
          <p:nvPicPr>
            <p:cNvPr id="43" name="Picture 4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05447" y="4664381"/>
              <a:ext cx="371474" cy="371474"/>
            </a:xfrm>
            <a:prstGeom prst="rect">
              <a:avLst/>
            </a:prstGeom>
          </p:spPr>
        </p:pic>
        <p:pic>
          <p:nvPicPr>
            <p:cNvPr id="44" name="Picture 43"/>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268738" y="3178537"/>
              <a:ext cx="371474" cy="371474"/>
            </a:xfrm>
            <a:prstGeom prst="rect">
              <a:avLst/>
            </a:prstGeom>
          </p:spPr>
        </p:pic>
        <p:pic>
          <p:nvPicPr>
            <p:cNvPr id="45" name="Picture 4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960971" y="4701899"/>
              <a:ext cx="371474" cy="371474"/>
            </a:xfrm>
            <a:prstGeom prst="rect">
              <a:avLst/>
            </a:prstGeom>
          </p:spPr>
        </p:pic>
        <p:pic>
          <p:nvPicPr>
            <p:cNvPr id="46" name="Picture 4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42448" y="5125310"/>
              <a:ext cx="371474" cy="371474"/>
            </a:xfrm>
            <a:prstGeom prst="rect">
              <a:avLst/>
            </a:prstGeom>
          </p:spPr>
        </p:pic>
        <p:sp>
          <p:nvSpPr>
            <p:cNvPr id="47" name="Rectangle: Rounded Corners 46"/>
            <p:cNvSpPr/>
            <p:nvPr/>
          </p:nvSpPr>
          <p:spPr>
            <a:xfrm>
              <a:off x="4400158" y="3203581"/>
              <a:ext cx="850037"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Groningen</a:t>
              </a:r>
            </a:p>
          </p:txBody>
        </p:sp>
        <p:sp>
          <p:nvSpPr>
            <p:cNvPr id="48" name="Rectangle: Rounded Corners 47"/>
            <p:cNvSpPr/>
            <p:nvPr/>
          </p:nvSpPr>
          <p:spPr>
            <a:xfrm>
              <a:off x="5163962" y="4777233"/>
              <a:ext cx="791481"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Nijmegen</a:t>
              </a:r>
            </a:p>
          </p:txBody>
        </p:sp>
        <p:sp>
          <p:nvSpPr>
            <p:cNvPr id="49" name="Rectangle: Rounded Corners 48"/>
            <p:cNvSpPr/>
            <p:nvPr/>
          </p:nvSpPr>
          <p:spPr>
            <a:xfrm>
              <a:off x="4902731" y="5211034"/>
              <a:ext cx="859398"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Eindhoven</a:t>
              </a:r>
            </a:p>
          </p:txBody>
        </p:sp>
        <p:sp>
          <p:nvSpPr>
            <p:cNvPr id="50" name="Rectangle: Rounded Corners 49"/>
            <p:cNvSpPr/>
            <p:nvPr/>
          </p:nvSpPr>
          <p:spPr>
            <a:xfrm>
              <a:off x="4090406" y="4220026"/>
              <a:ext cx="736828"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Utrecht</a:t>
              </a:r>
            </a:p>
          </p:txBody>
        </p:sp>
        <p:sp>
          <p:nvSpPr>
            <p:cNvPr id="51" name="Rectangle: Rounded Corners 50"/>
            <p:cNvSpPr/>
            <p:nvPr/>
          </p:nvSpPr>
          <p:spPr>
            <a:xfrm>
              <a:off x="2963180" y="4626863"/>
              <a:ext cx="884677"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Rotterdam</a:t>
              </a:r>
            </a:p>
          </p:txBody>
        </p:sp>
        <p:sp>
          <p:nvSpPr>
            <p:cNvPr id="52" name="Rectangle: Rounded Corners 51"/>
            <p:cNvSpPr/>
            <p:nvPr/>
          </p:nvSpPr>
          <p:spPr>
            <a:xfrm>
              <a:off x="3351088" y="5103261"/>
              <a:ext cx="861482" cy="2138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Schiedam</a:t>
              </a:r>
            </a:p>
          </p:txBody>
        </p:sp>
      </p:grpSp>
      <p:sp>
        <p:nvSpPr>
          <p:cNvPr id="2" name="Title 1"/>
          <p:cNvSpPr>
            <a:spLocks noGrp="1"/>
          </p:cNvSpPr>
          <p:nvPr>
            <p:ph type="title"/>
          </p:nvPr>
        </p:nvSpPr>
        <p:spPr/>
        <p:txBody>
          <a:bodyPr/>
          <a:lstStyle/>
          <a:p>
            <a:r>
              <a:rPr lang="nl-NL" dirty="0"/>
              <a:t>Programma SGS</a:t>
            </a:r>
            <a:br>
              <a:rPr lang="nl-NL" dirty="0"/>
            </a:br>
            <a:r>
              <a:rPr lang="nl-NL" dirty="0"/>
              <a:t>Slimme en Gezonde stad </a:t>
            </a:r>
          </a:p>
        </p:txBody>
      </p:sp>
      <p:sp>
        <p:nvSpPr>
          <p:cNvPr id="3" name="Content Placeholder 2"/>
          <p:cNvSpPr>
            <a:spLocks noGrp="1"/>
          </p:cNvSpPr>
          <p:nvPr>
            <p:ph idx="1"/>
          </p:nvPr>
        </p:nvSpPr>
        <p:spPr/>
        <p:txBody>
          <a:bodyPr/>
          <a:lstStyle/>
          <a:p>
            <a:r>
              <a:rPr lang="nl-NL" dirty="0"/>
              <a:t>“Het Slimme en Gezonde Stad programma heeft het doel om </a:t>
            </a:r>
            <a:br>
              <a:rPr lang="nl-NL" dirty="0"/>
            </a:br>
            <a:r>
              <a:rPr lang="nl-NL" dirty="0"/>
              <a:t>te </a:t>
            </a:r>
            <a:r>
              <a:rPr lang="nl-NL" i="1" dirty="0"/>
              <a:t>verkennen hoe een permanente verbetering van de </a:t>
            </a:r>
            <a:br>
              <a:rPr lang="nl-NL" i="1" dirty="0"/>
            </a:br>
            <a:r>
              <a:rPr lang="nl-NL" i="1" dirty="0"/>
              <a:t>leefbaarheid en gezondheid in de stad gerealiseerd kan </a:t>
            </a:r>
            <a:br>
              <a:rPr lang="nl-NL" i="1" dirty="0"/>
            </a:br>
            <a:r>
              <a:rPr lang="nl-NL" i="1" dirty="0"/>
              <a:t>worden zonder hierbij nieuwe normen op te leggen. </a:t>
            </a:r>
          </a:p>
          <a:p>
            <a:r>
              <a:rPr lang="nl-NL" dirty="0"/>
              <a:t>Het Ministerie van </a:t>
            </a:r>
            <a:r>
              <a:rPr lang="nl-NL" dirty="0" err="1"/>
              <a:t>IenM</a:t>
            </a:r>
            <a:r>
              <a:rPr lang="nl-NL" dirty="0"/>
              <a:t> zoekt samen met partijen </a:t>
            </a:r>
            <a:br>
              <a:rPr lang="nl-NL" dirty="0"/>
            </a:br>
            <a:r>
              <a:rPr lang="nl-NL" dirty="0"/>
              <a:t>zoals steden, bedrijven, kennisinstellingen </a:t>
            </a:r>
            <a:br>
              <a:rPr lang="nl-NL" dirty="0"/>
            </a:br>
            <a:r>
              <a:rPr lang="nl-NL" dirty="0"/>
              <a:t>en maatschappelijke organisaties, naar </a:t>
            </a:r>
            <a:r>
              <a:rPr lang="nl-NL" dirty="0">
                <a:solidFill>
                  <a:schemeClr val="accent6"/>
                </a:solidFill>
              </a:rPr>
              <a:t>slimme </a:t>
            </a:r>
            <a:br>
              <a:rPr lang="nl-NL" dirty="0">
                <a:solidFill>
                  <a:schemeClr val="accent6"/>
                </a:solidFill>
              </a:rPr>
            </a:br>
            <a:r>
              <a:rPr lang="nl-NL" dirty="0">
                <a:solidFill>
                  <a:schemeClr val="accent6"/>
                </a:solidFill>
              </a:rPr>
              <a:t>oplossingen </a:t>
            </a:r>
            <a:r>
              <a:rPr lang="nl-NL" dirty="0"/>
              <a:t>voor een </a:t>
            </a:r>
            <a:r>
              <a:rPr lang="nl-NL" dirty="0">
                <a:solidFill>
                  <a:schemeClr val="accent6"/>
                </a:solidFill>
              </a:rPr>
              <a:t>gezonde, duurzame en </a:t>
            </a:r>
            <a:br>
              <a:rPr lang="nl-NL" dirty="0">
                <a:solidFill>
                  <a:schemeClr val="accent6"/>
                </a:solidFill>
              </a:rPr>
            </a:br>
            <a:r>
              <a:rPr lang="nl-NL" dirty="0">
                <a:solidFill>
                  <a:schemeClr val="accent6"/>
                </a:solidFill>
              </a:rPr>
              <a:t>leefbare </a:t>
            </a:r>
            <a:r>
              <a:rPr lang="nl-NL" dirty="0"/>
              <a:t>stad. </a:t>
            </a:r>
          </a:p>
          <a:p>
            <a:r>
              <a:rPr lang="nl-NL" dirty="0"/>
              <a:t>Er zijn 6 pilotsteden die in dit kader diverse projecten, innovaties of evenementen ontwikkelen op het gebied van lucht en geluid.”</a:t>
            </a:r>
          </a:p>
          <a:p>
            <a:pPr marL="0" indent="0">
              <a:buNone/>
            </a:pPr>
            <a:endParaRPr lang="nl-NL" dirty="0"/>
          </a:p>
        </p:txBody>
      </p:sp>
      <p:sp>
        <p:nvSpPr>
          <p:cNvPr id="21"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4" name="Slide Number Placeholder 3"/>
          <p:cNvSpPr>
            <a:spLocks noGrp="1"/>
          </p:cNvSpPr>
          <p:nvPr>
            <p:ph type="sldNum" sz="quarter" idx="12"/>
          </p:nvPr>
        </p:nvSpPr>
        <p:spPr/>
        <p:txBody>
          <a:bodyPr/>
          <a:lstStyle/>
          <a:p>
            <a:fld id="{52236286-4DC8-46DE-9269-8F728FBC0641}" type="slidenum">
              <a:rPr lang="nl-NL" smtClean="0"/>
              <a:pPr/>
              <a:t>3</a:t>
            </a:fld>
            <a:endParaRPr lang="nl-NL" dirty="0"/>
          </a:p>
        </p:txBody>
      </p:sp>
    </p:spTree>
    <p:extLst>
      <p:ext uri="{BB962C8B-B14F-4D97-AF65-F5344CB8AC3E}">
        <p14:creationId xmlns:p14="http://schemas.microsoft.com/office/powerpoint/2010/main" val="1778637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2.	Vermindering verkeersaanbod Catharijnesingel</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2819" y="1484313"/>
            <a:ext cx="7138362" cy="3960812"/>
          </a:xfrm>
          <a:prstGeom prst="rect">
            <a:avLst/>
          </a:prstGeom>
          <a:ln>
            <a:noFill/>
          </a:ln>
          <a:effectLst>
            <a:outerShdw blurRad="190500" algn="tl" rotWithShape="0">
              <a:srgbClr val="000000">
                <a:alpha val="70000"/>
              </a:srgbClr>
            </a:outerShdw>
          </a:effectLst>
        </p:spPr>
      </p:pic>
      <p:sp>
        <p:nvSpPr>
          <p:cNvPr id="3" name="Date Placeholder 2"/>
          <p:cNvSpPr>
            <a:spLocks noGrp="1"/>
          </p:cNvSpPr>
          <p:nvPr>
            <p:ph type="dt" sz="half" idx="10"/>
          </p:nvPr>
        </p:nvSpPr>
        <p:spPr/>
        <p:txBody>
          <a:bodyPr/>
          <a:lstStyle/>
          <a:p>
            <a:r>
              <a:rPr lang="nl-NL" altLang="nl-NL"/>
              <a:t>11 mei 2017</a:t>
            </a:r>
          </a:p>
        </p:txBody>
      </p:sp>
      <p:sp>
        <p:nvSpPr>
          <p:cNvPr id="5" name="Slide Number Placeholder 4"/>
          <p:cNvSpPr>
            <a:spLocks noGrp="1"/>
          </p:cNvSpPr>
          <p:nvPr>
            <p:ph type="sldNum" sz="quarter" idx="11"/>
          </p:nvPr>
        </p:nvSpPr>
        <p:spPr/>
        <p:txBody>
          <a:bodyPr/>
          <a:lstStyle/>
          <a:p>
            <a:fld id="{49552772-56C6-4674-B746-8638F16784C1}" type="slidenum">
              <a:rPr lang="nl-NL" altLang="nl-NL" smtClean="0"/>
              <a:pPr/>
              <a:t>30</a:t>
            </a:fld>
            <a:endParaRPr lang="nl-NL" altLang="nl-NL"/>
          </a:p>
        </p:txBody>
      </p:sp>
    </p:spTree>
    <p:extLst>
      <p:ext uri="{BB962C8B-B14F-4D97-AF65-F5344CB8AC3E}">
        <p14:creationId xmlns:p14="http://schemas.microsoft.com/office/powerpoint/2010/main" val="2464603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Catharijnebak maakt plaats voor Stadsbuitengracht</a:t>
            </a:r>
          </a:p>
        </p:txBody>
      </p:sp>
      <p:sp>
        <p:nvSpPr>
          <p:cNvPr id="3" name="Tijdelijke aanduiding voor inhoud 2"/>
          <p:cNvSpPr>
            <a:spLocks noGrp="1"/>
          </p:cNvSpPr>
          <p:nvPr>
            <p:ph idx="1"/>
          </p:nvPr>
        </p:nvSpPr>
        <p:spPr/>
        <p:txBody>
          <a:bodyPr/>
          <a:lstStyle/>
          <a:p>
            <a:pPr>
              <a:buNone/>
            </a:pPr>
            <a:r>
              <a:rPr lang="nl-NL" sz="1800" dirty="0"/>
              <a:t> </a:t>
            </a:r>
            <a:r>
              <a:rPr lang="nl-NL" sz="1600" dirty="0">
                <a:latin typeface="Lucida Sans Unicode" pitchFamily="34" charset="0"/>
                <a:cs typeface="Lucida Sans Unicode" pitchFamily="34" charset="0"/>
              </a:rPr>
              <a:t>van snelweg naar… leefbare aantrekkelijke binnenstad</a:t>
            </a:r>
          </a:p>
        </p:txBody>
      </p:sp>
      <p:pic>
        <p:nvPicPr>
          <p:cNvPr id="4" name="Picture 2" descr="IMG_0421"/>
          <p:cNvPicPr>
            <a:picLocks noChangeAspect="1" noChangeArrowheads="1"/>
          </p:cNvPicPr>
          <p:nvPr/>
        </p:nvPicPr>
        <p:blipFill>
          <a:blip r:embed="rId2" cstate="print"/>
          <a:srcRect/>
          <a:stretch>
            <a:fillRect/>
          </a:stretch>
        </p:blipFill>
        <p:spPr bwMode="auto">
          <a:xfrm>
            <a:off x="467544" y="2276872"/>
            <a:ext cx="3455856" cy="2591892"/>
          </a:xfrm>
          <a:prstGeom prst="rect">
            <a:avLst/>
          </a:prstGeom>
          <a:ln>
            <a:noFill/>
          </a:ln>
          <a:effectLst>
            <a:outerShdw blurRad="190500" algn="tl" rotWithShape="0">
              <a:srgbClr val="000000">
                <a:alpha val="70000"/>
              </a:srgbClr>
            </a:outerShdw>
          </a:effectLst>
        </p:spPr>
      </p:pic>
      <p:pic>
        <p:nvPicPr>
          <p:cNvPr id="5" name="Picture 2" descr="Catharijnesingel noordzijde"/>
          <p:cNvPicPr>
            <a:picLocks noChangeAspect="1" noChangeArrowheads="1"/>
          </p:cNvPicPr>
          <p:nvPr/>
        </p:nvPicPr>
        <p:blipFill>
          <a:blip r:embed="rId3" cstate="print"/>
          <a:srcRect/>
          <a:stretch>
            <a:fillRect/>
          </a:stretch>
        </p:blipFill>
        <p:spPr bwMode="auto">
          <a:xfrm>
            <a:off x="4860032" y="2204864"/>
            <a:ext cx="3541100" cy="2656440"/>
          </a:xfrm>
          <a:prstGeom prst="rect">
            <a:avLst/>
          </a:prstGeom>
          <a:ln>
            <a:noFill/>
          </a:ln>
          <a:effectLst>
            <a:outerShdw blurRad="190500" algn="tl" rotWithShape="0">
              <a:srgbClr val="000000">
                <a:alpha val="70000"/>
              </a:srgbClr>
            </a:outerShdw>
          </a:effectLst>
        </p:spPr>
      </p:pic>
      <p:sp>
        <p:nvSpPr>
          <p:cNvPr id="6" name="Date Placeholder 5"/>
          <p:cNvSpPr>
            <a:spLocks noGrp="1"/>
          </p:cNvSpPr>
          <p:nvPr>
            <p:ph type="dt" sz="half" idx="10"/>
          </p:nvPr>
        </p:nvSpPr>
        <p:spPr/>
        <p:txBody>
          <a:bodyPr/>
          <a:lstStyle/>
          <a:p>
            <a:r>
              <a:rPr lang="nl-NL" altLang="nl-NL"/>
              <a:t>11 mei 2017</a:t>
            </a:r>
          </a:p>
        </p:txBody>
      </p:sp>
      <p:sp>
        <p:nvSpPr>
          <p:cNvPr id="7" name="Slide Number Placeholder 6"/>
          <p:cNvSpPr>
            <a:spLocks noGrp="1"/>
          </p:cNvSpPr>
          <p:nvPr>
            <p:ph type="sldNum" sz="quarter" idx="11"/>
          </p:nvPr>
        </p:nvSpPr>
        <p:spPr/>
        <p:txBody>
          <a:bodyPr/>
          <a:lstStyle/>
          <a:p>
            <a:fld id="{49552772-56C6-4674-B746-8638F16784C1}" type="slidenum">
              <a:rPr lang="nl-NL" altLang="nl-NL" smtClean="0"/>
              <a:pPr/>
              <a:t>31</a:t>
            </a:fld>
            <a:endParaRPr lang="nl-NL" altLang="nl-NL"/>
          </a:p>
        </p:txBody>
      </p:sp>
    </p:spTree>
    <p:extLst>
      <p:ext uri="{BB962C8B-B14F-4D97-AF65-F5344CB8AC3E}">
        <p14:creationId xmlns:p14="http://schemas.microsoft.com/office/powerpoint/2010/main" val="3644146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2.	Vermindering verkeersaanbod </a:t>
            </a:r>
            <a:r>
              <a:rPr lang="nl-NL" dirty="0" err="1">
                <a:latin typeface="Lucida Sans Unicode" pitchFamily="34" charset="0"/>
                <a:cs typeface="Lucida Sans Unicode" pitchFamily="34" charset="0"/>
              </a:rPr>
              <a:t>Catharijnesingel</a:t>
            </a:r>
            <a:endParaRPr lang="nl-NL" dirty="0">
              <a:latin typeface="Lucida Sans Unicode" pitchFamily="34" charset="0"/>
              <a:cs typeface="Lucida Sans Unicode" pitchFamily="34" charset="0"/>
            </a:endParaRPr>
          </a:p>
        </p:txBody>
      </p:sp>
      <p:sp>
        <p:nvSpPr>
          <p:cNvPr id="3" name="Tijdelijke aanduiding voor inhoud 2"/>
          <p:cNvSpPr>
            <a:spLocks noGrp="1"/>
          </p:cNvSpPr>
          <p:nvPr>
            <p:ph idx="1"/>
          </p:nvPr>
        </p:nvSpPr>
        <p:spPr/>
        <p:txBody>
          <a:bodyPr/>
          <a:lstStyle/>
          <a:p>
            <a:r>
              <a:rPr lang="nl-NL" sz="1600" dirty="0">
                <a:latin typeface="Lucida Sans Unicode" pitchFamily="34" charset="0"/>
                <a:cs typeface="Lucida Sans Unicode" pitchFamily="34" charset="0"/>
              </a:rPr>
              <a:t>Start bouwwerkzaamheden herontwikkeling Stationsgebied</a:t>
            </a:r>
          </a:p>
          <a:p>
            <a:r>
              <a:rPr lang="nl-NL" sz="1600" dirty="0">
                <a:latin typeface="Lucida Sans Unicode" pitchFamily="34" charset="0"/>
                <a:cs typeface="Lucida Sans Unicode" pitchFamily="34" charset="0"/>
              </a:rPr>
              <a:t>Sloop </a:t>
            </a:r>
            <a:r>
              <a:rPr lang="nl-NL" sz="1600" dirty="0" err="1">
                <a:latin typeface="Lucida Sans Unicode" pitchFamily="34" charset="0"/>
                <a:cs typeface="Lucida Sans Unicode" pitchFamily="34" charset="0"/>
              </a:rPr>
              <a:t>Catharijnebak</a:t>
            </a:r>
            <a:endParaRPr lang="nl-NL" sz="1600" dirty="0">
              <a:latin typeface="Lucida Sans Unicode" pitchFamily="34" charset="0"/>
              <a:cs typeface="Lucida Sans Unicode" pitchFamily="34" charset="0"/>
            </a:endParaRPr>
          </a:p>
          <a:p>
            <a:r>
              <a:rPr lang="nl-NL" sz="1600" dirty="0">
                <a:latin typeface="Lucida Sans Unicode" pitchFamily="34" charset="0"/>
                <a:cs typeface="Lucida Sans Unicode" pitchFamily="34" charset="0"/>
              </a:rPr>
              <a:t>Daardoor: vermindering verkeerscapaciteit van 2x4 naar 2x1</a:t>
            </a:r>
          </a:p>
          <a:p>
            <a:endParaRPr lang="nl-NL" sz="1600" dirty="0">
              <a:latin typeface="Lucida Sans Unicode" pitchFamily="34" charset="0"/>
              <a:cs typeface="Lucida Sans Unicode" pitchFamily="34" charset="0"/>
            </a:endParaRPr>
          </a:p>
          <a:p>
            <a:r>
              <a:rPr lang="nl-NL" sz="1600" dirty="0">
                <a:latin typeface="Lucida Sans Unicode" pitchFamily="34" charset="0"/>
                <a:cs typeface="Lucida Sans Unicode" pitchFamily="34" charset="0"/>
              </a:rPr>
              <a:t>Vermindering verkeersaanbod van ca. 23.000 </a:t>
            </a:r>
            <a:r>
              <a:rPr lang="nl-NL" sz="1600" dirty="0" err="1">
                <a:latin typeface="Lucida Sans Unicode" pitchFamily="34" charset="0"/>
                <a:cs typeface="Lucida Sans Unicode" pitchFamily="34" charset="0"/>
              </a:rPr>
              <a:t>mvt</a:t>
            </a:r>
            <a:r>
              <a:rPr lang="nl-NL" sz="1600" dirty="0">
                <a:latin typeface="Lucida Sans Unicode" pitchFamily="34" charset="0"/>
                <a:cs typeface="Lucida Sans Unicode" pitchFamily="34" charset="0"/>
              </a:rPr>
              <a:t>/etmaal (2007) naar ca. 15.000 </a:t>
            </a:r>
            <a:r>
              <a:rPr lang="nl-NL" sz="1600" dirty="0" err="1">
                <a:latin typeface="Lucida Sans Unicode" pitchFamily="34" charset="0"/>
                <a:cs typeface="Lucida Sans Unicode" pitchFamily="34" charset="0"/>
              </a:rPr>
              <a:t>mvt</a:t>
            </a:r>
            <a:r>
              <a:rPr lang="nl-NL" sz="1600" dirty="0">
                <a:latin typeface="Lucida Sans Unicode" pitchFamily="34" charset="0"/>
                <a:cs typeface="Lucida Sans Unicode" pitchFamily="34" charset="0"/>
              </a:rPr>
              <a:t>/etmaal (heden)</a:t>
            </a:r>
          </a:p>
          <a:p>
            <a:r>
              <a:rPr lang="nl-NL" sz="1600" dirty="0">
                <a:latin typeface="Lucida Sans Unicode" pitchFamily="34" charset="0"/>
                <a:cs typeface="Lucida Sans Unicode" pitchFamily="34" charset="0"/>
              </a:rPr>
              <a:t>Lijkt autonoom proces te zijn geweest:</a:t>
            </a:r>
          </a:p>
          <a:p>
            <a:pPr lvl="1"/>
            <a:r>
              <a:rPr lang="nl-NL" sz="1600" dirty="0">
                <a:latin typeface="Lucida Sans Unicode" pitchFamily="34" charset="0"/>
                <a:cs typeface="Lucida Sans Unicode" pitchFamily="34" charset="0"/>
              </a:rPr>
              <a:t>In eerste instantie weliswaar minder asfalt, maar voldoende om verkeersaanbod te verwerken, desondanks afname intensiteiten</a:t>
            </a:r>
          </a:p>
          <a:p>
            <a:pPr lvl="1"/>
            <a:r>
              <a:rPr lang="nl-NL" sz="1600" dirty="0">
                <a:latin typeface="Lucida Sans Unicode" pitchFamily="34" charset="0"/>
                <a:cs typeface="Lucida Sans Unicode" pitchFamily="34" charset="0"/>
              </a:rPr>
              <a:t>Uiteindelijk is route door verkeersmaatregelen onaantrekkelijk geworden, waardoor structurele vermindering verkeersaanbod.</a:t>
            </a:r>
          </a:p>
        </p:txBody>
      </p:sp>
      <p:sp>
        <p:nvSpPr>
          <p:cNvPr id="4" name="Date Placeholder 3"/>
          <p:cNvSpPr>
            <a:spLocks noGrp="1"/>
          </p:cNvSpPr>
          <p:nvPr>
            <p:ph type="dt" sz="half" idx="10"/>
          </p:nvPr>
        </p:nvSpPr>
        <p:spPr/>
        <p:txBody>
          <a:bodyPr/>
          <a:lstStyle/>
          <a:p>
            <a:r>
              <a:rPr lang="nl-NL" altLang="nl-NL"/>
              <a:t>11 mei 2017</a:t>
            </a:r>
          </a:p>
        </p:txBody>
      </p:sp>
      <p:sp>
        <p:nvSpPr>
          <p:cNvPr id="5" name="Slide Number Placeholder 4"/>
          <p:cNvSpPr>
            <a:spLocks noGrp="1"/>
          </p:cNvSpPr>
          <p:nvPr>
            <p:ph type="sldNum" sz="quarter" idx="11"/>
          </p:nvPr>
        </p:nvSpPr>
        <p:spPr/>
        <p:txBody>
          <a:bodyPr/>
          <a:lstStyle/>
          <a:p>
            <a:fld id="{49552772-56C6-4674-B746-8638F16784C1}" type="slidenum">
              <a:rPr lang="nl-NL" altLang="nl-NL" smtClean="0"/>
              <a:pPr/>
              <a:t>32</a:t>
            </a:fld>
            <a:endParaRPr lang="nl-NL" altLang="nl-NL"/>
          </a:p>
        </p:txBody>
      </p:sp>
    </p:spTree>
    <p:extLst>
      <p:ext uri="{BB962C8B-B14F-4D97-AF65-F5344CB8AC3E}">
        <p14:creationId xmlns:p14="http://schemas.microsoft.com/office/powerpoint/2010/main" val="561417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2.	Vermindering verkeersaanbod </a:t>
            </a:r>
            <a:r>
              <a:rPr lang="nl-NL" dirty="0" err="1">
                <a:latin typeface="Lucida Sans Unicode" pitchFamily="34" charset="0"/>
                <a:cs typeface="Lucida Sans Unicode" pitchFamily="34" charset="0"/>
              </a:rPr>
              <a:t>Catharijnesingel</a:t>
            </a:r>
            <a:endParaRPr lang="nl-NL" dirty="0"/>
          </a:p>
        </p:txBody>
      </p:sp>
      <p:sp>
        <p:nvSpPr>
          <p:cNvPr id="3" name="Tijdelijke aanduiding voor inhoud 2"/>
          <p:cNvSpPr>
            <a:spLocks noGrp="1"/>
          </p:cNvSpPr>
          <p:nvPr>
            <p:ph idx="1"/>
          </p:nvPr>
        </p:nvSpPr>
        <p:spPr/>
        <p:txBody>
          <a:bodyPr/>
          <a:lstStyle/>
          <a:p>
            <a:pPr>
              <a:buFont typeface="Arial" pitchFamily="34" charset="0"/>
              <a:buChar char="•"/>
            </a:pPr>
            <a:r>
              <a:rPr lang="nl-NL" sz="1600" dirty="0">
                <a:latin typeface="Lucida Sans Unicode" pitchFamily="34" charset="0"/>
                <a:cs typeface="Lucida Sans Unicode" pitchFamily="34" charset="0"/>
              </a:rPr>
              <a:t>Succesfactor: zonder veel actieve maatregelen, vermindering van autoverkeer</a:t>
            </a:r>
          </a:p>
          <a:p>
            <a:pPr lvl="1">
              <a:buFont typeface="Arial" pitchFamily="34" charset="0"/>
              <a:buChar char="•"/>
            </a:pPr>
            <a:r>
              <a:rPr lang="nl-NL" sz="1400" dirty="0">
                <a:latin typeface="Lucida Sans Unicode" pitchFamily="34" charset="0"/>
                <a:cs typeface="Lucida Sans Unicode" pitchFamily="34" charset="0"/>
              </a:rPr>
              <a:t>Hierdoor is tijdens de vele bouwwerkzaamheden het bestemmingsverkeer nooit structureel gehinderd (Hoog </a:t>
            </a:r>
            <a:r>
              <a:rPr lang="nl-NL" sz="1400" dirty="0" err="1">
                <a:latin typeface="Lucida Sans Unicode" pitchFamily="34" charset="0"/>
                <a:cs typeface="Lucida Sans Unicode" pitchFamily="34" charset="0"/>
              </a:rPr>
              <a:t>Catharijne</a:t>
            </a:r>
            <a:r>
              <a:rPr lang="nl-NL" sz="1400" dirty="0">
                <a:latin typeface="Lucida Sans Unicode" pitchFamily="34" charset="0"/>
                <a:cs typeface="Lucida Sans Unicode" pitchFamily="34" charset="0"/>
              </a:rPr>
              <a:t> gemiddeld gezien altijd goed bereikbaar geweest)</a:t>
            </a:r>
          </a:p>
          <a:p>
            <a:pPr>
              <a:buFont typeface="Arial" pitchFamily="34" charset="0"/>
              <a:buChar char="•"/>
            </a:pPr>
            <a:r>
              <a:rPr lang="nl-NL" sz="1600" dirty="0">
                <a:latin typeface="Lucida Sans Unicode" pitchFamily="34" charset="0"/>
                <a:cs typeface="Lucida Sans Unicode" pitchFamily="34" charset="0"/>
              </a:rPr>
              <a:t>Welke alternatieven: autonome verdringing naar buiten de binnenstad</a:t>
            </a:r>
          </a:p>
          <a:p>
            <a:pPr>
              <a:buFont typeface="Arial" pitchFamily="34" charset="0"/>
              <a:buChar char="•"/>
            </a:pPr>
            <a:r>
              <a:rPr lang="nl-NL" sz="1600" dirty="0">
                <a:latin typeface="Lucida Sans Unicode" pitchFamily="34" charset="0"/>
                <a:cs typeface="Lucida Sans Unicode" pitchFamily="34" charset="0"/>
              </a:rPr>
              <a:t>Effecten: gewenste vermindering autoverkeer voor het uiteindelijke wegprofiel met 2x1 rijstrook.</a:t>
            </a:r>
          </a:p>
          <a:p>
            <a:pPr>
              <a:buFont typeface="Arial" pitchFamily="34" charset="0"/>
              <a:buChar char="•"/>
            </a:pPr>
            <a:endParaRPr lang="nl-NL" sz="1600" dirty="0">
              <a:latin typeface="Lucida Sans Unicode" pitchFamily="34" charset="0"/>
              <a:cs typeface="Lucida Sans Unicode" pitchFamily="34" charset="0"/>
            </a:endParaRPr>
          </a:p>
          <a:p>
            <a:pPr>
              <a:buFont typeface="Arial" pitchFamily="34" charset="0"/>
              <a:buChar char="•"/>
            </a:pPr>
            <a:endParaRPr lang="nl-NL" sz="1600" dirty="0">
              <a:latin typeface="Lucida Sans Unicode" pitchFamily="34" charset="0"/>
              <a:cs typeface="Lucida Sans Unicode" pitchFamily="34" charset="0"/>
            </a:endParaRPr>
          </a:p>
          <a:p>
            <a:pPr>
              <a:buFont typeface="Arial" pitchFamily="34" charset="0"/>
              <a:buChar char="•"/>
            </a:pPr>
            <a:endParaRPr lang="nl-NL" sz="1600" dirty="0">
              <a:latin typeface="Lucida Sans Unicode" pitchFamily="34" charset="0"/>
              <a:cs typeface="Lucida Sans Unicode" pitchFamily="34" charset="0"/>
            </a:endParaRPr>
          </a:p>
        </p:txBody>
      </p:sp>
      <p:sp>
        <p:nvSpPr>
          <p:cNvPr id="4" name="Date Placeholder 3"/>
          <p:cNvSpPr>
            <a:spLocks noGrp="1"/>
          </p:cNvSpPr>
          <p:nvPr>
            <p:ph type="dt" sz="half" idx="10"/>
          </p:nvPr>
        </p:nvSpPr>
        <p:spPr/>
        <p:txBody>
          <a:bodyPr/>
          <a:lstStyle/>
          <a:p>
            <a:r>
              <a:rPr lang="nl-NL" altLang="nl-NL"/>
              <a:t>11 mei 2017</a:t>
            </a:r>
          </a:p>
        </p:txBody>
      </p:sp>
      <p:sp>
        <p:nvSpPr>
          <p:cNvPr id="5" name="Slide Number Placeholder 4"/>
          <p:cNvSpPr>
            <a:spLocks noGrp="1"/>
          </p:cNvSpPr>
          <p:nvPr>
            <p:ph type="sldNum" sz="quarter" idx="11"/>
          </p:nvPr>
        </p:nvSpPr>
        <p:spPr/>
        <p:txBody>
          <a:bodyPr/>
          <a:lstStyle/>
          <a:p>
            <a:fld id="{49552772-56C6-4674-B746-8638F16784C1}" type="slidenum">
              <a:rPr lang="nl-NL" altLang="nl-NL" smtClean="0"/>
              <a:pPr/>
              <a:t>33</a:t>
            </a:fld>
            <a:endParaRPr lang="nl-NL" altLang="nl-NL"/>
          </a:p>
        </p:txBody>
      </p:sp>
    </p:spTree>
    <p:extLst>
      <p:ext uri="{BB962C8B-B14F-4D97-AF65-F5344CB8AC3E}">
        <p14:creationId xmlns:p14="http://schemas.microsoft.com/office/powerpoint/2010/main" val="4178672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3.	Knip </a:t>
            </a:r>
            <a:r>
              <a:rPr lang="nl-NL" dirty="0" err="1">
                <a:latin typeface="Lucida Sans Unicode" pitchFamily="34" charset="0"/>
                <a:cs typeface="Lucida Sans Unicode" pitchFamily="34" charset="0"/>
              </a:rPr>
              <a:t>Croeselaan</a:t>
            </a:r>
            <a:endParaRPr lang="nl-NL" dirty="0">
              <a:latin typeface="Lucida Sans Unicode" pitchFamily="34" charset="0"/>
              <a:cs typeface="Lucida Sans Unicode" pitchFamily="34" charset="0"/>
            </a:endParaRPr>
          </a:p>
        </p:txBody>
      </p:sp>
      <p:sp>
        <p:nvSpPr>
          <p:cNvPr id="3" name="Tijdelijke aanduiding voor inhoud 2"/>
          <p:cNvSpPr>
            <a:spLocks noGrp="1"/>
          </p:cNvSpPr>
          <p:nvPr>
            <p:ph idx="1"/>
          </p:nvPr>
        </p:nvSpPr>
        <p:spPr/>
        <p:txBody>
          <a:bodyPr/>
          <a:lstStyle/>
          <a:p>
            <a:pPr marL="0" indent="0"/>
            <a:r>
              <a:rPr lang="nl-NL" sz="1600" dirty="0">
                <a:latin typeface="Lucida Sans Unicode" pitchFamily="34" charset="0"/>
                <a:cs typeface="Lucida Sans Unicode" pitchFamily="34" charset="0"/>
              </a:rPr>
              <a:t>     Doel: vermindering autoverkeer ten behoeve van doorstroming busverkeer</a:t>
            </a:r>
          </a:p>
          <a:p>
            <a:pPr marL="0" indent="0">
              <a:buNone/>
            </a:pPr>
            <a:r>
              <a:rPr lang="nl-NL" sz="1600" dirty="0">
                <a:latin typeface="Lucida Sans Unicode" pitchFamily="34" charset="0"/>
                <a:cs typeface="Lucida Sans Unicode" pitchFamily="34" charset="0"/>
              </a:rPr>
              <a:t>       op </a:t>
            </a:r>
            <a:r>
              <a:rPr lang="nl-NL" sz="1600" dirty="0" err="1">
                <a:latin typeface="Lucida Sans Unicode" pitchFamily="34" charset="0"/>
                <a:cs typeface="Lucida Sans Unicode" pitchFamily="34" charset="0"/>
              </a:rPr>
              <a:t>Croeselaan</a:t>
            </a:r>
            <a:r>
              <a:rPr lang="nl-NL" sz="1600" dirty="0">
                <a:latin typeface="Lucida Sans Unicode" pitchFamily="34" charset="0"/>
                <a:cs typeface="Lucida Sans Unicode" pitchFamily="34" charset="0"/>
              </a:rPr>
              <a:t> (vrije businfrastructuur nog niet beschikbaar)</a:t>
            </a:r>
          </a:p>
          <a:p>
            <a:pPr marL="0" indent="0">
              <a:buFont typeface="Arial" pitchFamily="34" charset="0"/>
              <a:buChar char="•"/>
            </a:pPr>
            <a:r>
              <a:rPr lang="nl-NL" sz="1600" dirty="0">
                <a:latin typeface="Lucida Sans Unicode" pitchFamily="34" charset="0"/>
                <a:cs typeface="Lucida Sans Unicode" pitchFamily="34" charset="0"/>
              </a:rPr>
              <a:t>      Tevens: voorsorteren op eindsituatie in kader van herontwikkeling</a:t>
            </a:r>
          </a:p>
          <a:p>
            <a:pPr marL="0" indent="0">
              <a:buNone/>
            </a:pPr>
            <a:r>
              <a:rPr lang="nl-NL" sz="1600" dirty="0">
                <a:latin typeface="Lucida Sans Unicode" pitchFamily="34" charset="0"/>
                <a:cs typeface="Lucida Sans Unicode" pitchFamily="34" charset="0"/>
              </a:rPr>
              <a:t>       Stationsgebied</a:t>
            </a:r>
          </a:p>
          <a:p>
            <a:pPr marL="400050" lvl="1" indent="0">
              <a:buFont typeface="Arial" pitchFamily="34" charset="0"/>
              <a:buChar char="•"/>
            </a:pPr>
            <a:endParaRPr lang="nl-NL" sz="1400" dirty="0">
              <a:latin typeface="Lucida Sans Unicode" pitchFamily="34" charset="0"/>
              <a:cs typeface="Lucida Sans Unicode" pitchFamily="34" charset="0"/>
            </a:endParaRPr>
          </a:p>
          <a:p>
            <a:pPr marL="0" indent="0">
              <a:buNone/>
            </a:pPr>
            <a:endParaRPr lang="nl-NL" dirty="0"/>
          </a:p>
        </p:txBody>
      </p:sp>
      <p:pic>
        <p:nvPicPr>
          <p:cNvPr id="5" name="Tijdelijke aanduiding voor inhou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47664" y="2780928"/>
            <a:ext cx="7008586" cy="38888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nl-NL" altLang="nl-NL"/>
              <a:t>11 mei 2017</a:t>
            </a:r>
          </a:p>
        </p:txBody>
      </p:sp>
      <p:sp>
        <p:nvSpPr>
          <p:cNvPr id="6" name="Slide Number Placeholder 5"/>
          <p:cNvSpPr>
            <a:spLocks noGrp="1"/>
          </p:cNvSpPr>
          <p:nvPr>
            <p:ph type="sldNum" sz="quarter" idx="11"/>
          </p:nvPr>
        </p:nvSpPr>
        <p:spPr/>
        <p:txBody>
          <a:bodyPr/>
          <a:lstStyle/>
          <a:p>
            <a:fld id="{49552772-56C6-4674-B746-8638F16784C1}" type="slidenum">
              <a:rPr lang="nl-NL" altLang="nl-NL" smtClean="0"/>
              <a:pPr/>
              <a:t>34</a:t>
            </a:fld>
            <a:endParaRPr lang="nl-NL" altLang="nl-NL"/>
          </a:p>
        </p:txBody>
      </p:sp>
    </p:spTree>
    <p:extLst>
      <p:ext uri="{BB962C8B-B14F-4D97-AF65-F5344CB8AC3E}">
        <p14:creationId xmlns:p14="http://schemas.microsoft.com/office/powerpoint/2010/main" val="2335364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Lucida Sans Unicode" pitchFamily="34" charset="0"/>
                <a:cs typeface="Lucida Sans Unicode" pitchFamily="34" charset="0"/>
              </a:rPr>
              <a:t>3.	Knip </a:t>
            </a:r>
            <a:r>
              <a:rPr lang="nl-NL" dirty="0" err="1">
                <a:latin typeface="Lucida Sans Unicode" pitchFamily="34" charset="0"/>
                <a:cs typeface="Lucida Sans Unicode" pitchFamily="34" charset="0"/>
              </a:rPr>
              <a:t>Croeselaan</a:t>
            </a:r>
            <a:endParaRPr lang="nl-NL" dirty="0">
              <a:latin typeface="Lucida Sans Unicode" pitchFamily="34" charset="0"/>
              <a:cs typeface="Lucida Sans Unicode" pitchFamily="34" charset="0"/>
            </a:endParaRPr>
          </a:p>
        </p:txBody>
      </p:sp>
      <p:sp>
        <p:nvSpPr>
          <p:cNvPr id="3" name="Tijdelijke aanduiding voor inhoud 2"/>
          <p:cNvSpPr>
            <a:spLocks noGrp="1"/>
          </p:cNvSpPr>
          <p:nvPr>
            <p:ph idx="1"/>
          </p:nvPr>
        </p:nvSpPr>
        <p:spPr>
          <a:xfrm>
            <a:off x="467544" y="1196752"/>
            <a:ext cx="8229600" cy="3960812"/>
          </a:xfrm>
        </p:spPr>
        <p:txBody>
          <a:bodyPr/>
          <a:lstStyle/>
          <a:p>
            <a:r>
              <a:rPr lang="nl-NL" sz="1400" dirty="0">
                <a:latin typeface="Lucida Sans Unicode" pitchFamily="34" charset="0"/>
                <a:cs typeface="Lucida Sans Unicode" pitchFamily="34" charset="0"/>
              </a:rPr>
              <a:t>Ten gevolge van knip  is </a:t>
            </a:r>
            <a:r>
              <a:rPr lang="nl-NL" sz="1400" dirty="0" err="1">
                <a:latin typeface="Lucida Sans Unicode" pitchFamily="34" charset="0"/>
                <a:cs typeface="Lucida Sans Unicode" pitchFamily="34" charset="0"/>
              </a:rPr>
              <a:t>Croeselaan</a:t>
            </a:r>
            <a:r>
              <a:rPr lang="nl-NL" sz="1400" dirty="0">
                <a:latin typeface="Lucida Sans Unicode" pitchFamily="34" charset="0"/>
                <a:cs typeface="Lucida Sans Unicode" pitchFamily="34" charset="0"/>
              </a:rPr>
              <a:t> niet langer onderdeel van doorgaande route (</a:t>
            </a:r>
            <a:r>
              <a:rPr lang="nl-NL" sz="1400" dirty="0" err="1">
                <a:latin typeface="Lucida Sans Unicode" pitchFamily="34" charset="0"/>
                <a:cs typeface="Lucida Sans Unicode" pitchFamily="34" charset="0"/>
              </a:rPr>
              <a:t>utrecht-west</a:t>
            </a:r>
            <a:r>
              <a:rPr lang="nl-NL" sz="1400" dirty="0">
                <a:latin typeface="Lucida Sans Unicode" pitchFamily="34" charset="0"/>
                <a:cs typeface="Lucida Sans Unicode" pitchFamily="34" charset="0"/>
              </a:rPr>
              <a:t>)  </a:t>
            </a:r>
            <a:r>
              <a:rPr lang="nl-NL" sz="1400" dirty="0" err="1">
                <a:latin typeface="Lucida Sans Unicode" pitchFamily="34" charset="0"/>
                <a:cs typeface="Lucida Sans Unicode" pitchFamily="34" charset="0"/>
              </a:rPr>
              <a:t>Croeselaan-Weerdsingel</a:t>
            </a:r>
            <a:r>
              <a:rPr lang="nl-NL" sz="1400" dirty="0">
                <a:latin typeface="Lucida Sans Unicode" pitchFamily="34" charset="0"/>
                <a:cs typeface="Lucida Sans Unicode" pitchFamily="34" charset="0"/>
              </a:rPr>
              <a:t> –Kardinaal de Jongweg (blauwe lijn)</a:t>
            </a:r>
          </a:p>
          <a:p>
            <a:r>
              <a:rPr lang="nl-NL" sz="1400" dirty="0" err="1">
                <a:latin typeface="Lucida Sans Unicode" pitchFamily="34" charset="0"/>
                <a:cs typeface="Lucida Sans Unicode" pitchFamily="34" charset="0"/>
              </a:rPr>
              <a:t>Rerouting</a:t>
            </a:r>
            <a:r>
              <a:rPr lang="nl-NL" sz="1400" dirty="0">
                <a:latin typeface="Lucida Sans Unicode" pitchFamily="34" charset="0"/>
                <a:cs typeface="Lucida Sans Unicode" pitchFamily="34" charset="0"/>
              </a:rPr>
              <a:t> (</a:t>
            </a:r>
            <a:r>
              <a:rPr lang="nl-NL" sz="1400" dirty="0" err="1">
                <a:latin typeface="Lucida Sans Unicode" pitchFamily="34" charset="0"/>
                <a:cs typeface="Lucida Sans Unicode" pitchFamily="34" charset="0"/>
              </a:rPr>
              <a:t>automobisten</a:t>
            </a:r>
            <a:r>
              <a:rPr lang="nl-NL" sz="1400" dirty="0">
                <a:latin typeface="Lucida Sans Unicode" pitchFamily="34" charset="0"/>
                <a:cs typeface="Lucida Sans Unicode" pitchFamily="34" charset="0"/>
              </a:rPr>
              <a:t> kiezen andere route naar HWN) in combinatie met capaciteitsuitbreiding alternatieve route via Overste den </a:t>
            </a:r>
            <a:r>
              <a:rPr lang="nl-NL" sz="1400" dirty="0" err="1">
                <a:latin typeface="Lucida Sans Unicode" pitchFamily="34" charset="0"/>
                <a:cs typeface="Lucida Sans Unicode" pitchFamily="34" charset="0"/>
              </a:rPr>
              <a:t>Oudenlaan</a:t>
            </a:r>
            <a:r>
              <a:rPr lang="nl-NL" sz="1400" dirty="0">
                <a:latin typeface="Lucida Sans Unicode" pitchFamily="34" charset="0"/>
                <a:cs typeface="Lucida Sans Unicode" pitchFamily="34" charset="0"/>
              </a:rPr>
              <a:t> (groene lijn)</a:t>
            </a:r>
          </a:p>
          <a:p>
            <a:r>
              <a:rPr lang="nl-NL" sz="1400" dirty="0">
                <a:latin typeface="Lucida Sans Unicode" pitchFamily="34" charset="0"/>
                <a:cs typeface="Lucida Sans Unicode" pitchFamily="34" charset="0"/>
              </a:rPr>
              <a:t>Intensiteiten van ca. 14.000 naar 5.000 </a:t>
            </a:r>
            <a:r>
              <a:rPr lang="nl-NL" sz="1400" dirty="0" err="1">
                <a:latin typeface="Lucida Sans Unicode" pitchFamily="34" charset="0"/>
                <a:cs typeface="Lucida Sans Unicode" pitchFamily="34" charset="0"/>
              </a:rPr>
              <a:t>mvt</a:t>
            </a:r>
            <a:r>
              <a:rPr lang="nl-NL" sz="1400" dirty="0">
                <a:latin typeface="Lucida Sans Unicode" pitchFamily="34" charset="0"/>
                <a:cs typeface="Lucida Sans Unicode" pitchFamily="34" charset="0"/>
              </a:rPr>
              <a:t>/etmaal (globaal)</a:t>
            </a:r>
          </a:p>
          <a:p>
            <a:endParaRPr lang="nl-NL" sz="1400" dirty="0">
              <a:latin typeface="Lucida Sans Unicode" pitchFamily="34" charset="0"/>
              <a:cs typeface="Lucida Sans Unicode" pitchFamily="34" charset="0"/>
            </a:endParaRPr>
          </a:p>
          <a:p>
            <a:r>
              <a:rPr lang="nl-NL" sz="1400" dirty="0">
                <a:latin typeface="Lucida Sans Unicode" pitchFamily="34" charset="0"/>
                <a:cs typeface="Lucida Sans Unicode" pitchFamily="34" charset="0"/>
              </a:rPr>
              <a:t>Succesfactor: verkeer door binnenstad verminderd</a:t>
            </a:r>
          </a:p>
          <a:p>
            <a:r>
              <a:rPr lang="nl-NL" sz="1400" dirty="0">
                <a:latin typeface="Lucida Sans Unicode" pitchFamily="34" charset="0"/>
                <a:cs typeface="Lucida Sans Unicode" pitchFamily="34" charset="0"/>
              </a:rPr>
              <a:t>Alternatieve routes beschikbaar</a:t>
            </a:r>
          </a:p>
          <a:p>
            <a:r>
              <a:rPr lang="nl-NL" sz="1400" dirty="0">
                <a:latin typeface="Lucida Sans Unicode" pitchFamily="34" charset="0"/>
                <a:cs typeface="Lucida Sans Unicode" pitchFamily="34" charset="0"/>
              </a:rPr>
              <a:t>Effect: gewenste busdoorstroming bereikt</a:t>
            </a:r>
          </a:p>
          <a:p>
            <a:pPr>
              <a:buNone/>
            </a:pPr>
            <a:endParaRPr lang="nl-NL" sz="1600" dirty="0">
              <a:latin typeface="Lucida Sans Unicode" pitchFamily="34" charset="0"/>
              <a:cs typeface="Lucida Sans Unicode"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907704" y="3476974"/>
            <a:ext cx="4392488" cy="3247304"/>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lstStyle/>
          <a:p>
            <a:r>
              <a:rPr lang="nl-NL" altLang="nl-NL"/>
              <a:t>11 mei 2017</a:t>
            </a:r>
          </a:p>
        </p:txBody>
      </p:sp>
      <p:sp>
        <p:nvSpPr>
          <p:cNvPr id="5" name="Slide Number Placeholder 4"/>
          <p:cNvSpPr>
            <a:spLocks noGrp="1"/>
          </p:cNvSpPr>
          <p:nvPr>
            <p:ph type="sldNum" sz="quarter" idx="11"/>
          </p:nvPr>
        </p:nvSpPr>
        <p:spPr/>
        <p:txBody>
          <a:bodyPr/>
          <a:lstStyle/>
          <a:p>
            <a:fld id="{49552772-56C6-4674-B746-8638F16784C1}" type="slidenum">
              <a:rPr lang="nl-NL" altLang="nl-NL" smtClean="0"/>
              <a:pPr/>
              <a:t>35</a:t>
            </a:fld>
            <a:endParaRPr lang="nl-NL" altLang="nl-NL"/>
          </a:p>
        </p:txBody>
      </p:sp>
    </p:spTree>
    <p:extLst>
      <p:ext uri="{BB962C8B-B14F-4D97-AF65-F5344CB8AC3E}">
        <p14:creationId xmlns:p14="http://schemas.microsoft.com/office/powerpoint/2010/main" val="251688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sp>
        <p:nvSpPr>
          <p:cNvPr id="5" name="Tijdelijke aanduiding voor tekst 4"/>
          <p:cNvSpPr>
            <a:spLocks noGrp="1"/>
          </p:cNvSpPr>
          <p:nvPr>
            <p:ph type="body" idx="1"/>
          </p:nvPr>
        </p:nvSpPr>
        <p:spPr/>
        <p:txBody>
          <a:bodyPr/>
          <a:lstStyle/>
          <a:p>
            <a:r>
              <a:rPr lang="nl-NL" dirty="0">
                <a:latin typeface="Lucida Sans Unicode" pitchFamily="34" charset="0"/>
                <a:cs typeface="Lucida Sans Unicode" pitchFamily="34" charset="0"/>
              </a:rPr>
              <a:t>Dank voor de aandacht</a:t>
            </a:r>
          </a:p>
        </p:txBody>
      </p:sp>
      <p:sp>
        <p:nvSpPr>
          <p:cNvPr id="2" name="Date Placeholder 1"/>
          <p:cNvSpPr>
            <a:spLocks noGrp="1"/>
          </p:cNvSpPr>
          <p:nvPr>
            <p:ph type="dt" sz="half" idx="10"/>
          </p:nvPr>
        </p:nvSpPr>
        <p:spPr/>
        <p:txBody>
          <a:bodyPr/>
          <a:lstStyle/>
          <a:p>
            <a:r>
              <a:rPr lang="nl-NL" altLang="nl-NL"/>
              <a:t>11 mei 2017</a:t>
            </a:r>
          </a:p>
        </p:txBody>
      </p:sp>
      <p:sp>
        <p:nvSpPr>
          <p:cNvPr id="3" name="Slide Number Placeholder 2"/>
          <p:cNvSpPr>
            <a:spLocks noGrp="1"/>
          </p:cNvSpPr>
          <p:nvPr>
            <p:ph type="sldNum" sz="quarter" idx="11"/>
          </p:nvPr>
        </p:nvSpPr>
        <p:spPr/>
        <p:txBody>
          <a:bodyPr/>
          <a:lstStyle/>
          <a:p>
            <a:fld id="{5C1F3D0C-02B8-48E6-ABA7-E9E552D7B535}" type="slidenum">
              <a:rPr lang="nl-NL" altLang="nl-NL" smtClean="0"/>
              <a:pPr/>
              <a:t>36</a:t>
            </a:fld>
            <a:endParaRPr lang="nl-NL" altLang="nl-NL"/>
          </a:p>
        </p:txBody>
      </p:sp>
    </p:spTree>
    <p:extLst>
      <p:ext uri="{BB962C8B-B14F-4D97-AF65-F5344CB8AC3E}">
        <p14:creationId xmlns:p14="http://schemas.microsoft.com/office/powerpoint/2010/main" val="695139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86" y="2062800"/>
            <a:ext cx="8191274" cy="4182150"/>
          </a:xfrm>
        </p:spPr>
        <p:txBody>
          <a:bodyPr/>
          <a:lstStyle/>
          <a:p>
            <a:r>
              <a:rPr lang="nl-NL" dirty="0"/>
              <a:t>Het programma SGS werkt</a:t>
            </a:r>
            <a:br>
              <a:rPr lang="nl-NL" dirty="0"/>
            </a:br>
            <a:r>
              <a:rPr lang="nl-NL" dirty="0"/>
              <a:t>vanuit vijf pijlers:</a:t>
            </a:r>
          </a:p>
          <a:p>
            <a:endParaRPr lang="nl-NL" dirty="0"/>
          </a:p>
          <a:p>
            <a:endParaRPr lang="nl-NL" dirty="0"/>
          </a:p>
          <a:p>
            <a:endParaRPr lang="nl-NL" dirty="0"/>
          </a:p>
          <a:p>
            <a:endParaRPr lang="nl-NL" dirty="0"/>
          </a:p>
          <a:p>
            <a:r>
              <a:rPr lang="nl-NL" dirty="0"/>
              <a:t>Zomer van 2016: pilotgemeentes kunnen een kennisvraag indienen bij </a:t>
            </a:r>
            <a:r>
              <a:rPr lang="nl-NL" dirty="0" err="1"/>
              <a:t>IenM</a:t>
            </a:r>
            <a:endParaRPr lang="nl-NL" dirty="0"/>
          </a:p>
          <a:p>
            <a:pPr lvl="1"/>
            <a:r>
              <a:rPr lang="nl-NL" dirty="0"/>
              <a:t>aansluitend bij </a:t>
            </a:r>
            <a:r>
              <a:rPr lang="nl-NL" i="1" dirty="0"/>
              <a:t>gedrag</a:t>
            </a:r>
            <a:r>
              <a:rPr lang="nl-NL" dirty="0"/>
              <a:t>, </a:t>
            </a:r>
            <a:r>
              <a:rPr lang="nl-NL" i="1" dirty="0"/>
              <a:t>fiets</a:t>
            </a:r>
            <a:r>
              <a:rPr lang="nl-NL" dirty="0"/>
              <a:t> en </a:t>
            </a:r>
            <a:r>
              <a:rPr lang="nl-NL" i="1" dirty="0"/>
              <a:t>ruimtelijke ordening</a:t>
            </a:r>
            <a:r>
              <a:rPr lang="nl-NL" dirty="0"/>
              <a:t>.</a:t>
            </a:r>
          </a:p>
          <a:p>
            <a:endParaRPr lang="nl-NL" dirty="0"/>
          </a:p>
          <a:p>
            <a:r>
              <a:rPr lang="nl-NL" dirty="0"/>
              <a:t>Drie kennisvragen zijn uitgewerkt en opgepakt door TNO, RIVM, Universiteit Utrecht.</a:t>
            </a:r>
          </a:p>
          <a:p>
            <a:endParaRPr lang="nl-NL" dirty="0"/>
          </a:p>
        </p:txBody>
      </p:sp>
      <p:sp>
        <p:nvSpPr>
          <p:cNvPr id="6" name="Title 1"/>
          <p:cNvSpPr>
            <a:spLocks noGrp="1"/>
          </p:cNvSpPr>
          <p:nvPr>
            <p:ph type="title"/>
          </p:nvPr>
        </p:nvSpPr>
        <p:spPr>
          <a:xfrm>
            <a:off x="554410" y="1118872"/>
            <a:ext cx="8054114" cy="720000"/>
          </a:xfrm>
        </p:spPr>
        <p:txBody>
          <a:bodyPr/>
          <a:lstStyle/>
          <a:p>
            <a:r>
              <a:rPr lang="nl-NL" dirty="0"/>
              <a:t>SGS oproep kennisvragen 2016/2017</a:t>
            </a:r>
          </a:p>
        </p:txBody>
      </p:sp>
      <p:pic>
        <p:nvPicPr>
          <p:cNvPr id="27" name="Picture 26"/>
          <p:cNvPicPr>
            <a:picLocks noChangeAspect="1"/>
          </p:cNvPicPr>
          <p:nvPr/>
        </p:nvPicPr>
        <p:blipFill>
          <a:blip r:embed="rId2"/>
          <a:stretch>
            <a:fillRect/>
          </a:stretch>
        </p:blipFill>
        <p:spPr>
          <a:xfrm>
            <a:off x="1996440" y="2062800"/>
            <a:ext cx="5913120" cy="1890872"/>
          </a:xfrm>
          <a:prstGeom prst="rect">
            <a:avLst/>
          </a:prstGeom>
        </p:spPr>
      </p:pic>
      <p:sp>
        <p:nvSpPr>
          <p:cNvPr id="8"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2" name="Slide Number Placeholder 1"/>
          <p:cNvSpPr>
            <a:spLocks noGrp="1"/>
          </p:cNvSpPr>
          <p:nvPr>
            <p:ph type="sldNum" sz="quarter" idx="12"/>
          </p:nvPr>
        </p:nvSpPr>
        <p:spPr/>
        <p:txBody>
          <a:bodyPr/>
          <a:lstStyle/>
          <a:p>
            <a:fld id="{52236286-4DC8-46DE-9269-8F728FBC0641}" type="slidenum">
              <a:rPr lang="nl-NL" smtClean="0"/>
              <a:pPr/>
              <a:t>4</a:t>
            </a:fld>
            <a:endParaRPr lang="nl-NL" dirty="0"/>
          </a:p>
        </p:txBody>
      </p:sp>
      <p:grpSp>
        <p:nvGrpSpPr>
          <p:cNvPr id="4" name="Group 3"/>
          <p:cNvGrpSpPr/>
          <p:nvPr/>
        </p:nvGrpSpPr>
        <p:grpSpPr>
          <a:xfrm>
            <a:off x="1862667" y="3416044"/>
            <a:ext cx="6180666" cy="664889"/>
            <a:chOff x="1862667" y="3416044"/>
            <a:chExt cx="6180666" cy="664889"/>
          </a:xfrm>
        </p:grpSpPr>
        <p:sp>
          <p:nvSpPr>
            <p:cNvPr id="10" name="Rectangle 9"/>
            <p:cNvSpPr/>
            <p:nvPr/>
          </p:nvSpPr>
          <p:spPr>
            <a:xfrm>
              <a:off x="1862667" y="3416044"/>
              <a:ext cx="1302774" cy="664889"/>
            </a:xfrm>
            <a:prstGeom prst="rect">
              <a:avLst/>
            </a:prstGeom>
            <a:solidFill>
              <a:srgbClr val="CCFF99">
                <a:alpha val="21176"/>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p:cNvSpPr/>
            <p:nvPr/>
          </p:nvSpPr>
          <p:spPr>
            <a:xfrm>
              <a:off x="4301613" y="3416044"/>
              <a:ext cx="1302774" cy="664889"/>
            </a:xfrm>
            <a:prstGeom prst="rect">
              <a:avLst/>
            </a:prstGeom>
            <a:solidFill>
              <a:srgbClr val="CCFF99">
                <a:alpha val="21176"/>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6740559" y="3416044"/>
              <a:ext cx="1302774" cy="664889"/>
            </a:xfrm>
            <a:prstGeom prst="rect">
              <a:avLst/>
            </a:prstGeom>
            <a:solidFill>
              <a:srgbClr val="CCFF99">
                <a:alpha val="21176"/>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6063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Kennisvragen uit 3 steden</a:t>
            </a:r>
          </a:p>
        </p:txBody>
      </p:sp>
      <p:grpSp>
        <p:nvGrpSpPr>
          <p:cNvPr id="6" name="Group 5"/>
          <p:cNvGrpSpPr/>
          <p:nvPr/>
        </p:nvGrpSpPr>
        <p:grpSpPr>
          <a:xfrm>
            <a:off x="2001303" y="1986035"/>
            <a:ext cx="5023481" cy="3940867"/>
            <a:chOff x="2659516" y="3158849"/>
            <a:chExt cx="4084184" cy="3086101"/>
          </a:xfrm>
        </p:grpSpPr>
        <p:pic>
          <p:nvPicPr>
            <p:cNvPr id="7" name="Afbeelding 1"/>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84200" y="3158849"/>
              <a:ext cx="2598685" cy="3086101"/>
            </a:xfrm>
            <a:prstGeom prst="rect">
              <a:avLst/>
            </a:prstGeom>
          </p:spPr>
        </p:pic>
        <p:pic>
          <p:nvPicPr>
            <p:cNvPr id="8" name="Picture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83861" y="4457700"/>
              <a:ext cx="371474" cy="371474"/>
            </a:xfrm>
            <a:prstGeom prst="rect">
              <a:avLst/>
            </a:prstGeom>
          </p:spPr>
        </p:pic>
        <p:pic>
          <p:nvPicPr>
            <p:cNvPr id="9" name="Picture 8"/>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92488" y="4701899"/>
              <a:ext cx="371474" cy="371474"/>
            </a:xfrm>
            <a:prstGeom prst="rect">
              <a:avLst/>
            </a:prstGeom>
          </p:spPr>
        </p:pic>
        <p:pic>
          <p:nvPicPr>
            <p:cNvPr id="10" name="Picture 9"/>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26649" y="4585580"/>
              <a:ext cx="371474" cy="371474"/>
            </a:xfrm>
            <a:prstGeom prst="rect">
              <a:avLst/>
            </a:prstGeom>
          </p:spPr>
        </p:pic>
        <p:pic>
          <p:nvPicPr>
            <p:cNvPr id="11" name="Picture 10"/>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268738" y="3178537"/>
              <a:ext cx="371474" cy="371474"/>
            </a:xfrm>
            <a:prstGeom prst="rect">
              <a:avLst/>
            </a:prstGeom>
          </p:spPr>
        </p:pic>
        <p:pic>
          <p:nvPicPr>
            <p:cNvPr id="12" name="Picture 11"/>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960971" y="4701899"/>
              <a:ext cx="371474" cy="371474"/>
            </a:xfrm>
            <a:prstGeom prst="rect">
              <a:avLst/>
            </a:prstGeom>
          </p:spPr>
        </p:pic>
        <p:pic>
          <p:nvPicPr>
            <p:cNvPr id="13" name="Picture 1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42448" y="5125310"/>
              <a:ext cx="371474" cy="371474"/>
            </a:xfrm>
            <a:prstGeom prst="rect">
              <a:avLst/>
            </a:prstGeom>
          </p:spPr>
        </p:pic>
        <p:sp>
          <p:nvSpPr>
            <p:cNvPr id="14" name="Rectangle: Rounded Corners 13"/>
            <p:cNvSpPr/>
            <p:nvPr/>
          </p:nvSpPr>
          <p:spPr>
            <a:xfrm>
              <a:off x="5640212" y="3264261"/>
              <a:ext cx="1103488"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Groningen</a:t>
              </a:r>
            </a:p>
          </p:txBody>
        </p:sp>
        <p:sp>
          <p:nvSpPr>
            <p:cNvPr id="15" name="Rectangle: Rounded Corners 14"/>
            <p:cNvSpPr/>
            <p:nvPr/>
          </p:nvSpPr>
          <p:spPr>
            <a:xfrm>
              <a:off x="5163962" y="4777233"/>
              <a:ext cx="1103488" cy="2000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1000" b="1" dirty="0">
                  <a:solidFill>
                    <a:schemeClr val="tx2">
                      <a:lumMod val="50000"/>
                    </a:schemeClr>
                  </a:solidFill>
                </a:rPr>
                <a:t>Nijmegen</a:t>
              </a:r>
            </a:p>
          </p:txBody>
        </p:sp>
        <p:sp>
          <p:nvSpPr>
            <p:cNvPr id="16" name="Rectangle: Rounded Corners 15"/>
            <p:cNvSpPr/>
            <p:nvPr/>
          </p:nvSpPr>
          <p:spPr>
            <a:xfrm>
              <a:off x="4902731" y="5211034"/>
              <a:ext cx="1103488"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Eindhoven</a:t>
              </a:r>
            </a:p>
          </p:txBody>
        </p:sp>
        <p:sp>
          <p:nvSpPr>
            <p:cNvPr id="17" name="Rectangle: Rounded Corners 16"/>
            <p:cNvSpPr/>
            <p:nvPr/>
          </p:nvSpPr>
          <p:spPr>
            <a:xfrm>
              <a:off x="3973741" y="4220026"/>
              <a:ext cx="1103488" cy="2000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1000" b="1" dirty="0">
                  <a:solidFill>
                    <a:schemeClr val="tx2">
                      <a:lumMod val="50000"/>
                    </a:schemeClr>
                  </a:solidFill>
                </a:rPr>
                <a:t>Utrecht</a:t>
              </a:r>
            </a:p>
          </p:txBody>
        </p:sp>
        <p:sp>
          <p:nvSpPr>
            <p:cNvPr id="18" name="Rectangle: Rounded Corners 17"/>
            <p:cNvSpPr/>
            <p:nvPr/>
          </p:nvSpPr>
          <p:spPr>
            <a:xfrm>
              <a:off x="2659516" y="4838695"/>
              <a:ext cx="1103488" cy="200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000" b="1" dirty="0">
                  <a:solidFill>
                    <a:schemeClr val="accent6"/>
                  </a:solidFill>
                </a:rPr>
                <a:t>Rotterdam</a:t>
              </a:r>
            </a:p>
          </p:txBody>
        </p:sp>
        <p:sp>
          <p:nvSpPr>
            <p:cNvPr id="19" name="Rectangle: Rounded Corners 18"/>
            <p:cNvSpPr/>
            <p:nvPr/>
          </p:nvSpPr>
          <p:spPr>
            <a:xfrm>
              <a:off x="3351088" y="5103261"/>
              <a:ext cx="861482" cy="2138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1000" b="1" dirty="0">
                  <a:solidFill>
                    <a:schemeClr val="tx2">
                      <a:lumMod val="50000"/>
                    </a:schemeClr>
                  </a:solidFill>
                </a:rPr>
                <a:t>Schiedam</a:t>
              </a:r>
            </a:p>
          </p:txBody>
        </p:sp>
      </p:grpSp>
      <p:sp>
        <p:nvSpPr>
          <p:cNvPr id="20" name="TextBox 19"/>
          <p:cNvSpPr txBox="1"/>
          <p:nvPr/>
        </p:nvSpPr>
        <p:spPr>
          <a:xfrm>
            <a:off x="6754255" y="2756140"/>
            <a:ext cx="1996965" cy="1200329"/>
          </a:xfrm>
          <a:prstGeom prst="rect">
            <a:avLst/>
          </a:prstGeom>
          <a:noFill/>
        </p:spPr>
        <p:txBody>
          <a:bodyPr wrap="square" rtlCol="0">
            <a:spAutoFit/>
          </a:bodyPr>
          <a:lstStyle/>
          <a:p>
            <a:r>
              <a:rPr lang="nl-NL" i="1" dirty="0">
                <a:latin typeface="Arial" pitchFamily="34" charset="0"/>
                <a:cs typeface="Arial" pitchFamily="34" charset="0"/>
              </a:rPr>
              <a:t>Veranderend koopgedrag en het effect op mobiliteit</a:t>
            </a:r>
          </a:p>
        </p:txBody>
      </p:sp>
      <p:sp>
        <p:nvSpPr>
          <p:cNvPr id="21" name="TextBox 20"/>
          <p:cNvSpPr txBox="1"/>
          <p:nvPr/>
        </p:nvSpPr>
        <p:spPr>
          <a:xfrm>
            <a:off x="774588" y="2865134"/>
            <a:ext cx="1996965" cy="923330"/>
          </a:xfrm>
          <a:prstGeom prst="rect">
            <a:avLst/>
          </a:prstGeom>
          <a:noFill/>
        </p:spPr>
        <p:txBody>
          <a:bodyPr wrap="square" rtlCol="0">
            <a:spAutoFit/>
          </a:bodyPr>
          <a:lstStyle/>
          <a:p>
            <a:r>
              <a:rPr lang="nl-NL" i="1" dirty="0">
                <a:latin typeface="Arial" pitchFamily="34" charset="0"/>
                <a:cs typeface="Arial" pitchFamily="34" charset="0"/>
              </a:rPr>
              <a:t>Transities en verwacht effect op mobiliteit</a:t>
            </a:r>
          </a:p>
        </p:txBody>
      </p:sp>
      <p:sp>
        <p:nvSpPr>
          <p:cNvPr id="22" name="TextBox 21"/>
          <p:cNvSpPr txBox="1"/>
          <p:nvPr/>
        </p:nvSpPr>
        <p:spPr>
          <a:xfrm>
            <a:off x="6012567" y="5186105"/>
            <a:ext cx="2922920" cy="830997"/>
          </a:xfrm>
          <a:prstGeom prst="rect">
            <a:avLst/>
          </a:prstGeom>
          <a:noFill/>
        </p:spPr>
        <p:txBody>
          <a:bodyPr wrap="square" rtlCol="0">
            <a:spAutoFit/>
          </a:bodyPr>
          <a:lstStyle/>
          <a:p>
            <a:r>
              <a:rPr lang="nl-NL" sz="2400" i="1" dirty="0">
                <a:solidFill>
                  <a:schemeClr val="accent6"/>
                </a:solidFill>
                <a:latin typeface="Arial" pitchFamily="34" charset="0"/>
                <a:cs typeface="Arial" pitchFamily="34" charset="0"/>
              </a:rPr>
              <a:t>Herinrichting en verdwijnend verkeer</a:t>
            </a:r>
          </a:p>
        </p:txBody>
      </p:sp>
      <p:sp>
        <p:nvSpPr>
          <p:cNvPr id="23" name="Footer Placeholder 5"/>
          <p:cNvSpPr>
            <a:spLocks noGrp="1"/>
          </p:cNvSpPr>
          <p:nvPr>
            <p:ph type="ftr" sz="quarter" idx="11"/>
          </p:nvPr>
        </p:nvSpPr>
        <p:spPr>
          <a:xfrm>
            <a:off x="554410" y="6526800"/>
            <a:ext cx="4320000" cy="169200"/>
          </a:xfrm>
        </p:spPr>
        <p:txBody>
          <a:bodyPr/>
          <a:lstStyle/>
          <a:p>
            <a:pPr>
              <a:lnSpc>
                <a:spcPct val="150000"/>
              </a:lnSpc>
            </a:pPr>
            <a:r>
              <a:rPr lang="nl-NL"/>
              <a:t>Lunchbijeenkomst kennisvragen SGS</a:t>
            </a:r>
            <a:endParaRPr lang="nl-NL" dirty="0"/>
          </a:p>
        </p:txBody>
      </p:sp>
      <p:sp>
        <p:nvSpPr>
          <p:cNvPr id="24" name="Date Placeholder 6"/>
          <p:cNvSpPr>
            <a:spLocks noGrp="1"/>
          </p:cNvSpPr>
          <p:nvPr>
            <p:ph type="dt" sz="half" idx="10"/>
          </p:nvPr>
        </p:nvSpPr>
        <p:spPr>
          <a:xfrm>
            <a:off x="6463258" y="6526800"/>
            <a:ext cx="2133600" cy="169200"/>
          </a:xfrm>
        </p:spPr>
        <p:txBody>
          <a:bodyPr/>
          <a:lstStyle/>
          <a:p>
            <a:pPr>
              <a:lnSpc>
                <a:spcPct val="150000"/>
              </a:lnSpc>
            </a:pPr>
            <a:r>
              <a:rPr lang="nl-NL"/>
              <a:t>10 april 2017</a:t>
            </a:r>
            <a:endParaRPr lang="nl-NL" dirty="0"/>
          </a:p>
        </p:txBody>
      </p:sp>
      <p:sp>
        <p:nvSpPr>
          <p:cNvPr id="25" name="Arrow: Right 24"/>
          <p:cNvSpPr/>
          <p:nvPr/>
        </p:nvSpPr>
        <p:spPr>
          <a:xfrm rot="2560012">
            <a:off x="6440854" y="2595678"/>
            <a:ext cx="425562" cy="122187"/>
          </a:xfrm>
          <a:prstGeom prst="right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Arrow: Right 25"/>
          <p:cNvSpPr/>
          <p:nvPr/>
        </p:nvSpPr>
        <p:spPr>
          <a:xfrm rot="13866195">
            <a:off x="2093439" y="3775581"/>
            <a:ext cx="425562" cy="122187"/>
          </a:xfrm>
          <a:prstGeom prst="right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Arrow: Right 27"/>
          <p:cNvSpPr/>
          <p:nvPr/>
        </p:nvSpPr>
        <p:spPr>
          <a:xfrm rot="2560012">
            <a:off x="5724230" y="5023621"/>
            <a:ext cx="425562" cy="122187"/>
          </a:xfrm>
          <a:prstGeom prst="right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39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Is verdwijnend verkeer een actueel onderwerp?</a:t>
            </a:r>
          </a:p>
        </p:txBody>
      </p:sp>
      <p:pic>
        <p:nvPicPr>
          <p:cNvPr id="6" name="Content Placeholder 5"/>
          <p:cNvPicPr>
            <a:picLocks noGrp="1" noChangeAspect="1"/>
          </p:cNvPicPr>
          <p:nvPr>
            <p:ph idx="1"/>
          </p:nvPr>
        </p:nvPicPr>
        <p:blipFill>
          <a:blip r:embed="rId3"/>
          <a:stretch>
            <a:fillRect/>
          </a:stretch>
        </p:blipFill>
        <p:spPr>
          <a:xfrm>
            <a:off x="398313" y="803800"/>
            <a:ext cx="8381999" cy="5435816"/>
          </a:xfrm>
          <a:prstGeom prst="rect">
            <a:avLst/>
          </a:prstGeom>
          <a:solidFill>
            <a:srgbClr val="FFFFFF"/>
          </a:solidFill>
        </p:spPr>
      </p:pic>
      <p:sp>
        <p:nvSpPr>
          <p:cNvPr id="4" name="Date Placeholder 3"/>
          <p:cNvSpPr>
            <a:spLocks noGrp="1"/>
          </p:cNvSpPr>
          <p:nvPr>
            <p:ph type="dt" sz="half" idx="10"/>
          </p:nvPr>
        </p:nvSpPr>
        <p:spPr/>
        <p:txBody>
          <a:bodyPr/>
          <a:lstStyle/>
          <a:p>
            <a:r>
              <a:rPr lang="nl-NL"/>
              <a:t>11 mei 2017</a:t>
            </a:r>
            <a:endParaRPr lang="nl-NL" dirty="0"/>
          </a:p>
        </p:txBody>
      </p:sp>
      <p:sp>
        <p:nvSpPr>
          <p:cNvPr id="5" name="Slide Number Placeholder 4"/>
          <p:cNvSpPr>
            <a:spLocks noGrp="1"/>
          </p:cNvSpPr>
          <p:nvPr>
            <p:ph type="sldNum" sz="quarter" idx="12"/>
          </p:nvPr>
        </p:nvSpPr>
        <p:spPr/>
        <p:txBody>
          <a:bodyPr/>
          <a:lstStyle/>
          <a:p>
            <a:fld id="{52236286-4DC8-46DE-9269-8F728FBC0641}" type="slidenum">
              <a:rPr lang="nl-NL" smtClean="0"/>
              <a:pPr/>
              <a:t>6</a:t>
            </a:fld>
            <a:endParaRPr lang="nl-NL" dirty="0"/>
          </a:p>
        </p:txBody>
      </p:sp>
    </p:spTree>
    <p:extLst>
      <p:ext uri="{BB962C8B-B14F-4D97-AF65-F5344CB8AC3E}">
        <p14:creationId xmlns:p14="http://schemas.microsoft.com/office/powerpoint/2010/main" val="37611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Tal van redenen herinrichting</a:t>
            </a:r>
          </a:p>
        </p:txBody>
      </p:sp>
      <p:sp>
        <p:nvSpPr>
          <p:cNvPr id="3" name="Content Placeholder 2"/>
          <p:cNvSpPr>
            <a:spLocks noGrp="1"/>
          </p:cNvSpPr>
          <p:nvPr>
            <p:ph idx="1"/>
          </p:nvPr>
        </p:nvSpPr>
        <p:spPr/>
        <p:txBody>
          <a:bodyPr/>
          <a:lstStyle/>
          <a:p>
            <a:r>
              <a:rPr lang="nl-NL" dirty="0"/>
              <a:t>Doorgaand verkeer/drukte verminderen in de steden</a:t>
            </a:r>
          </a:p>
          <a:p>
            <a:r>
              <a:rPr lang="en-US" dirty="0" err="1"/>
              <a:t>Verbeteren</a:t>
            </a:r>
            <a:r>
              <a:rPr lang="en-US" dirty="0"/>
              <a:t> van </a:t>
            </a:r>
            <a:r>
              <a:rPr lang="en-US" dirty="0" err="1"/>
              <a:t>gezondheid</a:t>
            </a:r>
            <a:r>
              <a:rPr lang="en-US" dirty="0"/>
              <a:t> </a:t>
            </a:r>
            <a:r>
              <a:rPr lang="en-US" dirty="0" err="1"/>
              <a:t>en</a:t>
            </a:r>
            <a:r>
              <a:rPr lang="en-US" dirty="0"/>
              <a:t> </a:t>
            </a:r>
            <a:r>
              <a:rPr lang="en-US" dirty="0" err="1"/>
              <a:t>leefbaarheid</a:t>
            </a:r>
            <a:endParaRPr lang="nl-NL" dirty="0"/>
          </a:p>
          <a:p>
            <a:r>
              <a:rPr lang="nl-NL" dirty="0"/>
              <a:t>Plaats maken voor duurzame mobiliteit</a:t>
            </a:r>
          </a:p>
          <a:p>
            <a:r>
              <a:rPr lang="nl-NL" dirty="0"/>
              <a:t>Luchtkwaliteit/geluid verbeteren</a:t>
            </a:r>
          </a:p>
          <a:p>
            <a:r>
              <a:rPr lang="nl-NL" dirty="0"/>
              <a:t>Meer ruimte voor groen</a:t>
            </a:r>
          </a:p>
          <a:p>
            <a:r>
              <a:rPr lang="nl-NL" dirty="0"/>
              <a:t>Onderhoud</a:t>
            </a:r>
          </a:p>
          <a:p>
            <a:r>
              <a:rPr lang="en-US" dirty="0" err="1"/>
              <a:t>Verhogen</a:t>
            </a:r>
            <a:r>
              <a:rPr lang="en-US" dirty="0"/>
              <a:t> van </a:t>
            </a:r>
            <a:r>
              <a:rPr lang="en-US" dirty="0" err="1"/>
              <a:t>aantrekkelijkheid</a:t>
            </a:r>
            <a:r>
              <a:rPr lang="en-US" dirty="0"/>
              <a:t> </a:t>
            </a:r>
            <a:r>
              <a:rPr lang="en-US" dirty="0" err="1"/>
              <a:t>voor</a:t>
            </a:r>
            <a:r>
              <a:rPr lang="en-US" dirty="0"/>
              <a:t> </a:t>
            </a:r>
            <a:br>
              <a:rPr lang="en-US" dirty="0"/>
            </a:br>
            <a:r>
              <a:rPr lang="en-US" dirty="0" err="1"/>
              <a:t>bezoekers</a:t>
            </a:r>
            <a:r>
              <a:rPr lang="en-US" dirty="0"/>
              <a:t>, burgers </a:t>
            </a:r>
            <a:r>
              <a:rPr lang="en-US" dirty="0" err="1"/>
              <a:t>en</a:t>
            </a:r>
            <a:r>
              <a:rPr lang="en-US" dirty="0"/>
              <a:t> </a:t>
            </a:r>
            <a:r>
              <a:rPr lang="en-US" dirty="0" err="1"/>
              <a:t>bedrijven</a:t>
            </a:r>
            <a:endParaRPr lang="en-US" dirty="0"/>
          </a:p>
          <a:p>
            <a:endParaRPr lang="en-US" dirty="0"/>
          </a:p>
          <a:p>
            <a:r>
              <a:rPr lang="en-US" dirty="0" err="1"/>
              <a:t>Vaak</a:t>
            </a:r>
            <a:r>
              <a:rPr lang="en-US" dirty="0"/>
              <a:t> </a:t>
            </a:r>
            <a:r>
              <a:rPr lang="en-US" dirty="0" err="1"/>
              <a:t>beperking</a:t>
            </a:r>
            <a:r>
              <a:rPr lang="en-US" dirty="0"/>
              <a:t> van </a:t>
            </a:r>
            <a:r>
              <a:rPr lang="en-US" dirty="0" err="1"/>
              <a:t>ruimte</a:t>
            </a:r>
            <a:r>
              <a:rPr lang="en-US" dirty="0"/>
              <a:t> </a:t>
            </a:r>
            <a:r>
              <a:rPr lang="en-US" dirty="0" err="1"/>
              <a:t>voor</a:t>
            </a:r>
            <a:r>
              <a:rPr lang="en-US" dirty="0"/>
              <a:t> auto</a:t>
            </a:r>
          </a:p>
          <a:p>
            <a:r>
              <a:rPr lang="en-US" dirty="0" err="1"/>
              <a:t>Verandering</a:t>
            </a:r>
            <a:r>
              <a:rPr lang="en-US" dirty="0"/>
              <a:t> </a:t>
            </a:r>
            <a:r>
              <a:rPr lang="en-US" dirty="0" err="1"/>
              <a:t>roept</a:t>
            </a:r>
            <a:r>
              <a:rPr lang="en-US" dirty="0"/>
              <a:t> </a:t>
            </a:r>
            <a:r>
              <a:rPr lang="en-US" dirty="0" err="1"/>
              <a:t>reactie</a:t>
            </a:r>
            <a:r>
              <a:rPr lang="en-US" dirty="0"/>
              <a:t> op</a:t>
            </a:r>
            <a:endParaRPr lang="nl-NL" dirty="0"/>
          </a:p>
          <a:p>
            <a:pPr marL="0" indent="0">
              <a:buNone/>
            </a:pPr>
            <a:endParaRPr lang="nl-NL" dirty="0"/>
          </a:p>
          <a:p>
            <a:endParaRPr lang="nl-NL" dirty="0"/>
          </a:p>
        </p:txBody>
      </p:sp>
      <p:sp>
        <p:nvSpPr>
          <p:cNvPr id="4" name="Date Placeholder 3"/>
          <p:cNvSpPr>
            <a:spLocks noGrp="1"/>
          </p:cNvSpPr>
          <p:nvPr>
            <p:ph type="dt" sz="half" idx="10"/>
          </p:nvPr>
        </p:nvSpPr>
        <p:spPr/>
        <p:txBody>
          <a:bodyPr/>
          <a:lstStyle/>
          <a:p>
            <a:r>
              <a:rPr lang="nl-NL"/>
              <a:t>11 mei 2017</a:t>
            </a:r>
            <a:endParaRPr lang="nl-NL" dirty="0"/>
          </a:p>
        </p:txBody>
      </p:sp>
      <p:sp>
        <p:nvSpPr>
          <p:cNvPr id="6" name="Slide Number Placeholder 5"/>
          <p:cNvSpPr>
            <a:spLocks noGrp="1"/>
          </p:cNvSpPr>
          <p:nvPr>
            <p:ph type="sldNum" sz="quarter" idx="12"/>
          </p:nvPr>
        </p:nvSpPr>
        <p:spPr/>
        <p:txBody>
          <a:bodyPr/>
          <a:lstStyle/>
          <a:p>
            <a:fld id="{52236286-4DC8-46DE-9269-8F728FBC0641}" type="slidenum">
              <a:rPr lang="nl-NL" smtClean="0"/>
              <a:pPr/>
              <a:t>7</a:t>
            </a:fld>
            <a:endParaRPr lang="nl-NL" dirty="0"/>
          </a:p>
        </p:txBody>
      </p:sp>
      <p:grpSp>
        <p:nvGrpSpPr>
          <p:cNvPr id="8" name="Group 7"/>
          <p:cNvGrpSpPr/>
          <p:nvPr/>
        </p:nvGrpSpPr>
        <p:grpSpPr>
          <a:xfrm>
            <a:off x="6358466" y="1912478"/>
            <a:ext cx="959037" cy="666337"/>
            <a:chOff x="6396843" y="2731250"/>
            <a:chExt cx="1082846" cy="739943"/>
          </a:xfrm>
        </p:grpSpPr>
        <p:pic>
          <p:nvPicPr>
            <p:cNvPr id="9" name="Picture 8"/>
            <p:cNvPicPr>
              <a:picLocks noChangeAspect="1"/>
            </p:cNvPicPr>
            <p:nvPr/>
          </p:nvPicPr>
          <p:blipFill>
            <a:blip r:embed="rId3"/>
            <a:stretch>
              <a:fillRect/>
            </a:stretch>
          </p:blipFill>
          <p:spPr>
            <a:xfrm>
              <a:off x="6580327" y="2767346"/>
              <a:ext cx="703847" cy="703847"/>
            </a:xfrm>
            <a:prstGeom prst="rect">
              <a:avLst/>
            </a:prstGeom>
          </p:spPr>
        </p:pic>
        <p:sp>
          <p:nvSpPr>
            <p:cNvPr id="10" name="Cloud 9"/>
            <p:cNvSpPr/>
            <p:nvPr/>
          </p:nvSpPr>
          <p:spPr>
            <a:xfrm>
              <a:off x="7260110" y="2731250"/>
              <a:ext cx="219577" cy="167021"/>
            </a:xfrm>
            <a:prstGeom prst="clou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1" name="Cloud 10"/>
            <p:cNvSpPr/>
            <p:nvPr/>
          </p:nvSpPr>
          <p:spPr>
            <a:xfrm>
              <a:off x="7260112" y="3050671"/>
              <a:ext cx="219577" cy="167021"/>
            </a:xfrm>
            <a:prstGeom prst="clou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2" name="Cloud 11"/>
            <p:cNvSpPr/>
            <p:nvPr/>
          </p:nvSpPr>
          <p:spPr>
            <a:xfrm>
              <a:off x="6396843" y="2853404"/>
              <a:ext cx="219577" cy="167021"/>
            </a:xfrm>
            <a:prstGeom prst="clou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grpSp>
      <p:grpSp>
        <p:nvGrpSpPr>
          <p:cNvPr id="13" name="Group 12"/>
          <p:cNvGrpSpPr/>
          <p:nvPr/>
        </p:nvGrpSpPr>
        <p:grpSpPr>
          <a:xfrm>
            <a:off x="8158555" y="1683755"/>
            <a:ext cx="631592" cy="873933"/>
            <a:chOff x="632138" y="3711642"/>
            <a:chExt cx="835722" cy="1156387"/>
          </a:xfrm>
        </p:grpSpPr>
        <p:grpSp>
          <p:nvGrpSpPr>
            <p:cNvPr id="14" name="Group 13"/>
            <p:cNvGrpSpPr/>
            <p:nvPr/>
          </p:nvGrpSpPr>
          <p:grpSpPr>
            <a:xfrm>
              <a:off x="632138" y="3711642"/>
              <a:ext cx="835722" cy="1156387"/>
              <a:chOff x="610696" y="3589228"/>
              <a:chExt cx="846010" cy="1190581"/>
            </a:xfrm>
          </p:grpSpPr>
          <p:pic>
            <p:nvPicPr>
              <p:cNvPr id="17" name="Picture 16"/>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610696" y="3933799"/>
                <a:ext cx="846010" cy="84601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0696" y="3589228"/>
                <a:ext cx="689142" cy="689142"/>
              </a:xfrm>
              <a:prstGeom prst="rect">
                <a:avLst/>
              </a:prstGeom>
            </p:spPr>
          </p:pic>
        </p:grpSp>
        <p:sp>
          <p:nvSpPr>
            <p:cNvPr id="15" name="Freeform: Shape 14"/>
            <p:cNvSpPr/>
            <p:nvPr/>
          </p:nvSpPr>
          <p:spPr>
            <a:xfrm>
              <a:off x="800100" y="4600575"/>
              <a:ext cx="352425" cy="259556"/>
            </a:xfrm>
            <a:custGeom>
              <a:avLst/>
              <a:gdLst>
                <a:gd name="connsiteX0" fmla="*/ 352425 w 352425"/>
                <a:gd name="connsiteY0" fmla="*/ 259556 h 259556"/>
                <a:gd name="connsiteX1" fmla="*/ 200025 w 352425"/>
                <a:gd name="connsiteY1" fmla="*/ 26193 h 259556"/>
                <a:gd name="connsiteX2" fmla="*/ 107156 w 352425"/>
                <a:gd name="connsiteY2" fmla="*/ 0 h 259556"/>
                <a:gd name="connsiteX3" fmla="*/ 0 w 352425"/>
                <a:gd name="connsiteY3" fmla="*/ 97631 h 259556"/>
                <a:gd name="connsiteX4" fmla="*/ 11906 w 352425"/>
                <a:gd name="connsiteY4" fmla="*/ 226218 h 259556"/>
                <a:gd name="connsiteX5" fmla="*/ 47625 w 352425"/>
                <a:gd name="connsiteY5" fmla="*/ 259556 h 259556"/>
                <a:gd name="connsiteX6" fmla="*/ 352425 w 352425"/>
                <a:gd name="connsiteY6" fmla="*/ 259556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259556">
                  <a:moveTo>
                    <a:pt x="352425" y="259556"/>
                  </a:moveTo>
                  <a:lnTo>
                    <a:pt x="200025" y="26193"/>
                  </a:lnTo>
                  <a:lnTo>
                    <a:pt x="107156" y="0"/>
                  </a:lnTo>
                  <a:lnTo>
                    <a:pt x="0" y="97631"/>
                  </a:lnTo>
                  <a:lnTo>
                    <a:pt x="11906" y="226218"/>
                  </a:lnTo>
                  <a:lnTo>
                    <a:pt x="47625" y="259556"/>
                  </a:lnTo>
                  <a:lnTo>
                    <a:pt x="352425" y="259556"/>
                  </a:lnTo>
                  <a:close/>
                </a:path>
              </a:pathLst>
            </a:custGeom>
            <a:solidFill>
              <a:srgbClr val="A5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997" y="4569786"/>
              <a:ext cx="291762" cy="291762"/>
            </a:xfrm>
            <a:prstGeom prst="rect">
              <a:avLst/>
            </a:prstGeom>
          </p:spPr>
        </p:pic>
      </p:grpSp>
      <p:pic>
        <p:nvPicPr>
          <p:cNvPr id="19" name="Picture 18"/>
          <p:cNvPicPr>
            <a:picLocks noChangeAspect="1"/>
          </p:cNvPicPr>
          <p:nvPr/>
        </p:nvPicPr>
        <p:blipFill>
          <a:blip r:embed="rId8"/>
          <a:stretch>
            <a:fillRect/>
          </a:stretch>
        </p:blipFill>
        <p:spPr>
          <a:xfrm>
            <a:off x="4783580" y="3176375"/>
            <a:ext cx="3533465" cy="2813964"/>
          </a:xfrm>
          <a:prstGeom prst="rect">
            <a:avLst/>
          </a:prstGeom>
        </p:spPr>
      </p:pic>
      <p:sp>
        <p:nvSpPr>
          <p:cNvPr id="20" name="TextBox 19"/>
          <p:cNvSpPr txBox="1"/>
          <p:nvPr/>
        </p:nvSpPr>
        <p:spPr>
          <a:xfrm>
            <a:off x="4927647" y="5939433"/>
            <a:ext cx="3310522" cy="246221"/>
          </a:xfrm>
          <a:prstGeom prst="rect">
            <a:avLst/>
          </a:prstGeom>
          <a:noFill/>
        </p:spPr>
        <p:txBody>
          <a:bodyPr wrap="none" rtlCol="0">
            <a:spAutoFit/>
          </a:bodyPr>
          <a:lstStyle/>
          <a:p>
            <a:r>
              <a:rPr lang="nl-NL" sz="1000" i="1" dirty="0"/>
              <a:t>Groningen, impressie in ‘Bestemming binnenstad 2016’</a:t>
            </a:r>
          </a:p>
        </p:txBody>
      </p:sp>
      <p:grpSp>
        <p:nvGrpSpPr>
          <p:cNvPr id="21" name="Group 20"/>
          <p:cNvGrpSpPr/>
          <p:nvPr/>
        </p:nvGrpSpPr>
        <p:grpSpPr>
          <a:xfrm>
            <a:off x="7259227" y="2359039"/>
            <a:ext cx="978942" cy="672242"/>
            <a:chOff x="7447744" y="3749127"/>
            <a:chExt cx="1459002" cy="1038225"/>
          </a:xfrm>
        </p:grpSpPr>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l="6488" t="16500" r="10342" b="7294"/>
            <a:stretch/>
          </p:blipFill>
          <p:spPr>
            <a:xfrm>
              <a:off x="7576287" y="4268240"/>
              <a:ext cx="808073" cy="493605"/>
            </a:xfrm>
            <a:prstGeom prst="rect">
              <a:avLst/>
            </a:prstGeom>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t="36895" b="10547"/>
            <a:stretch/>
          </p:blipFill>
          <p:spPr>
            <a:xfrm>
              <a:off x="7447744" y="3789237"/>
              <a:ext cx="938325" cy="493169"/>
            </a:xfrm>
            <a:prstGeom prst="rect">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r="25216"/>
            <a:stretch/>
          </p:blipFill>
          <p:spPr>
            <a:xfrm>
              <a:off x="8130324" y="3749127"/>
              <a:ext cx="776422" cy="1038225"/>
            </a:xfrm>
            <a:prstGeom prst="rect">
              <a:avLst/>
            </a:prstGeom>
          </p:spPr>
        </p:pic>
      </p:grpSp>
      <p:sp>
        <p:nvSpPr>
          <p:cNvPr id="25" name="Arrow: Down 24"/>
          <p:cNvSpPr/>
          <p:nvPr/>
        </p:nvSpPr>
        <p:spPr>
          <a:xfrm>
            <a:off x="1913467" y="4936067"/>
            <a:ext cx="76200" cy="355600"/>
          </a:xfrm>
          <a:prstGeom prst="down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6"/>
              </a:solidFill>
            </a:endParaRPr>
          </a:p>
        </p:txBody>
      </p:sp>
    </p:spTree>
    <p:extLst>
      <p:ext uri="{BB962C8B-B14F-4D97-AF65-F5344CB8AC3E}">
        <p14:creationId xmlns:p14="http://schemas.microsoft.com/office/powerpoint/2010/main" val="21407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l="7470" t="47110" r="48816" b="7440"/>
          <a:stretch/>
        </p:blipFill>
        <p:spPr>
          <a:xfrm>
            <a:off x="3291238" y="2449203"/>
            <a:ext cx="1362500" cy="991608"/>
          </a:xfrm>
          <a:prstGeom prst="rect">
            <a:avLst/>
          </a:prstGeom>
        </p:spPr>
      </p:pic>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6962" t="3774" r="15720" b="2528"/>
          <a:stretch/>
        </p:blipFill>
        <p:spPr>
          <a:xfrm>
            <a:off x="5005184" y="3581837"/>
            <a:ext cx="766642" cy="936259"/>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238" y="4011746"/>
            <a:ext cx="1298075" cy="772089"/>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2798" y="5169826"/>
            <a:ext cx="1313194" cy="991608"/>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817" y="4924861"/>
            <a:ext cx="879411" cy="987139"/>
          </a:xfrm>
          <a:prstGeom prst="rect">
            <a:avLst/>
          </a:prstGeom>
        </p:spPr>
      </p:pic>
      <p:grpSp>
        <p:nvGrpSpPr>
          <p:cNvPr id="58" name="Group 57"/>
          <p:cNvGrpSpPr/>
          <p:nvPr/>
        </p:nvGrpSpPr>
        <p:grpSpPr>
          <a:xfrm>
            <a:off x="4589313" y="1556174"/>
            <a:ext cx="4381382" cy="1528570"/>
            <a:chOff x="1375794" y="1499845"/>
            <a:chExt cx="4381382" cy="1528570"/>
          </a:xfrm>
        </p:grpSpPr>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794" y="2326074"/>
              <a:ext cx="1460313" cy="702341"/>
            </a:xfrm>
            <a:prstGeom prst="rect">
              <a:avLst/>
            </a:prstGeom>
          </p:spPr>
        </p:pic>
        <p:sp>
          <p:nvSpPr>
            <p:cNvPr id="56" name="Thought Bubble: Cloud 55"/>
            <p:cNvSpPr/>
            <p:nvPr/>
          </p:nvSpPr>
          <p:spPr>
            <a:xfrm>
              <a:off x="3331889" y="1499845"/>
              <a:ext cx="2425287" cy="998479"/>
            </a:xfrm>
            <a:prstGeom prst="cloudCallout">
              <a:avLst>
                <a:gd name="adj1" fmla="val -66842"/>
                <a:gd name="adj2" fmla="val 3869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1200" b="1" dirty="0">
                  <a:solidFill>
                    <a:schemeClr val="accent2"/>
                  </a:solidFill>
                </a:rPr>
                <a:t>Automobilist wordt overal benoemd en is negatief</a:t>
              </a:r>
            </a:p>
          </p:txBody>
        </p:sp>
      </p:grpSp>
      <p:sp>
        <p:nvSpPr>
          <p:cNvPr id="57" name="Thought Bubble: Cloud 56"/>
          <p:cNvSpPr/>
          <p:nvPr/>
        </p:nvSpPr>
        <p:spPr>
          <a:xfrm>
            <a:off x="215243" y="1962842"/>
            <a:ext cx="3075995" cy="1118722"/>
          </a:xfrm>
          <a:prstGeom prst="cloudCallout">
            <a:avLst>
              <a:gd name="adj1" fmla="val 49442"/>
              <a:gd name="adj2" fmla="val 4206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b="1" dirty="0">
                <a:solidFill>
                  <a:schemeClr val="accent1"/>
                </a:solidFill>
              </a:rPr>
              <a:t>Bewoners worden soms genoemd en zijn zowel positief (milieu) als negatief (bereikbaarheid)</a:t>
            </a:r>
          </a:p>
        </p:txBody>
      </p:sp>
      <p:sp>
        <p:nvSpPr>
          <p:cNvPr id="59" name="Thought Bubble: Cloud 58"/>
          <p:cNvSpPr/>
          <p:nvPr/>
        </p:nvSpPr>
        <p:spPr>
          <a:xfrm>
            <a:off x="6058876" y="2778007"/>
            <a:ext cx="2890440" cy="1213917"/>
          </a:xfrm>
          <a:prstGeom prst="cloudCallout">
            <a:avLst>
              <a:gd name="adj1" fmla="val -59961"/>
              <a:gd name="adj2" fmla="val 3474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200" b="1" dirty="0">
                <a:solidFill>
                  <a:schemeClr val="accent6"/>
                </a:solidFill>
              </a:rPr>
              <a:t>Fietsen en voetgangers worden vaak genoemd en voelen zich veiliger</a:t>
            </a:r>
          </a:p>
        </p:txBody>
      </p:sp>
      <p:sp>
        <p:nvSpPr>
          <p:cNvPr id="62" name="Thought Bubble: Cloud 61"/>
          <p:cNvSpPr/>
          <p:nvPr/>
        </p:nvSpPr>
        <p:spPr>
          <a:xfrm>
            <a:off x="254264" y="3233696"/>
            <a:ext cx="2767678" cy="1265385"/>
          </a:xfrm>
          <a:prstGeom prst="cloudCallout">
            <a:avLst>
              <a:gd name="adj1" fmla="val 52399"/>
              <a:gd name="adj2" fmla="val 47444"/>
            </a:avLst>
          </a:prstGeom>
        </p:spPr>
        <p:style>
          <a:lnRef idx="1">
            <a:schemeClr val="accent1"/>
          </a:lnRef>
          <a:fillRef idx="2">
            <a:schemeClr val="accent1"/>
          </a:fillRef>
          <a:effectRef idx="1">
            <a:schemeClr val="accent1"/>
          </a:effectRef>
          <a:fontRef idx="minor">
            <a:schemeClr val="dk1"/>
          </a:fontRef>
        </p:style>
        <p:txBody>
          <a:bodyPr lIns="0" rIns="0" rtlCol="0" anchor="ctr">
            <a:noAutofit/>
          </a:bodyPr>
          <a:lstStyle/>
          <a:p>
            <a:pPr algn="ctr"/>
            <a:r>
              <a:rPr lang="nl-NL" sz="1200" b="1" dirty="0">
                <a:solidFill>
                  <a:schemeClr val="accent1"/>
                </a:solidFill>
              </a:rPr>
              <a:t>Openbaar vervoer reizigers worden vaak genoemd, zowel neutraal als negatief (reistijd)</a:t>
            </a:r>
          </a:p>
        </p:txBody>
      </p:sp>
      <p:sp>
        <p:nvSpPr>
          <p:cNvPr id="63" name="Thought Bubble: Cloud 62"/>
          <p:cNvSpPr/>
          <p:nvPr/>
        </p:nvSpPr>
        <p:spPr>
          <a:xfrm>
            <a:off x="5845277" y="4257888"/>
            <a:ext cx="3283698" cy="1118722"/>
          </a:xfrm>
          <a:prstGeom prst="cloudCallout">
            <a:avLst>
              <a:gd name="adj1" fmla="val -43076"/>
              <a:gd name="adj2" fmla="val 58198"/>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nl-NL" sz="1200" b="1" dirty="0">
                <a:solidFill>
                  <a:schemeClr val="accent2"/>
                </a:solidFill>
              </a:rPr>
              <a:t>Hulpdiensten, taxi’s en leveranciers worden zelden benoemd en ervaren soms slechtere bereikbaarheid</a:t>
            </a:r>
          </a:p>
        </p:txBody>
      </p:sp>
      <p:sp>
        <p:nvSpPr>
          <p:cNvPr id="64" name="Thought Bubble: Cloud 63"/>
          <p:cNvSpPr/>
          <p:nvPr/>
        </p:nvSpPr>
        <p:spPr>
          <a:xfrm>
            <a:off x="166655" y="4902934"/>
            <a:ext cx="2859743" cy="1118722"/>
          </a:xfrm>
          <a:prstGeom prst="cloudCallout">
            <a:avLst>
              <a:gd name="adj1" fmla="val 61655"/>
              <a:gd name="adj2" fmla="val -21387"/>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nl-NL" sz="1200" b="1" dirty="0">
                <a:solidFill>
                  <a:schemeClr val="accent1"/>
                </a:solidFill>
              </a:rPr>
              <a:t>Winkeliers worden vaak genoemd, en zijn zowel positief (verbindend) als negatief (minder klanten)</a:t>
            </a:r>
          </a:p>
        </p:txBody>
      </p:sp>
      <p:sp>
        <p:nvSpPr>
          <p:cNvPr id="20" name="Title 1"/>
          <p:cNvSpPr>
            <a:spLocks noGrp="1"/>
          </p:cNvSpPr>
          <p:nvPr>
            <p:ph type="title"/>
          </p:nvPr>
        </p:nvSpPr>
        <p:spPr/>
        <p:txBody>
          <a:bodyPr/>
          <a:lstStyle/>
          <a:p>
            <a:r>
              <a:rPr lang="nl-NL" dirty="0"/>
              <a:t>Praktijkvoorbeelden</a:t>
            </a:r>
            <a:br>
              <a:rPr lang="nl-NL" dirty="0"/>
            </a:br>
            <a:r>
              <a:rPr lang="nl-NL" sz="1600" dirty="0"/>
              <a:t>betrokken stakeholders </a:t>
            </a:r>
            <a:br>
              <a:rPr lang="nl-NL" dirty="0"/>
            </a:br>
            <a:r>
              <a:rPr lang="nl-NL" dirty="0"/>
              <a:t>	</a:t>
            </a:r>
          </a:p>
        </p:txBody>
      </p:sp>
      <p:sp>
        <p:nvSpPr>
          <p:cNvPr id="19" name="Date Placeholder 3"/>
          <p:cNvSpPr>
            <a:spLocks noGrp="1"/>
          </p:cNvSpPr>
          <p:nvPr>
            <p:ph type="dt" sz="half" idx="10"/>
          </p:nvPr>
        </p:nvSpPr>
        <p:spPr/>
        <p:txBody>
          <a:bodyPr/>
          <a:lstStyle/>
          <a:p>
            <a:r>
              <a:rPr lang="nl-NL"/>
              <a:t>11 mei 2017</a:t>
            </a:r>
            <a:endParaRPr lang="nl-NL" dirty="0"/>
          </a:p>
        </p:txBody>
      </p:sp>
      <p:sp>
        <p:nvSpPr>
          <p:cNvPr id="2" name="Slide Number Placeholder 1"/>
          <p:cNvSpPr>
            <a:spLocks noGrp="1"/>
          </p:cNvSpPr>
          <p:nvPr>
            <p:ph type="sldNum" sz="quarter" idx="12"/>
          </p:nvPr>
        </p:nvSpPr>
        <p:spPr/>
        <p:txBody>
          <a:bodyPr/>
          <a:lstStyle/>
          <a:p>
            <a:fld id="{52236286-4DC8-46DE-9269-8F728FBC0641}" type="slidenum">
              <a:rPr lang="nl-NL" smtClean="0"/>
              <a:pPr/>
              <a:t>8</a:t>
            </a:fld>
            <a:endParaRPr lang="nl-NL" dirty="0"/>
          </a:p>
        </p:txBody>
      </p:sp>
      <p:sp>
        <p:nvSpPr>
          <p:cNvPr id="4" name="TextBox 3"/>
          <p:cNvSpPr txBox="1"/>
          <p:nvPr/>
        </p:nvSpPr>
        <p:spPr>
          <a:xfrm>
            <a:off x="2271693" y="6340678"/>
            <a:ext cx="5019387" cy="369332"/>
          </a:xfrm>
          <a:prstGeom prst="rect">
            <a:avLst/>
          </a:prstGeom>
          <a:noFill/>
        </p:spPr>
        <p:txBody>
          <a:bodyPr wrap="none" rtlCol="0">
            <a:spAutoFit/>
          </a:bodyPr>
          <a:lstStyle/>
          <a:p>
            <a:r>
              <a:rPr lang="nl-NL" dirty="0"/>
              <a:t>“maar, hoe groot wordt het probleem eigenlijk?”</a:t>
            </a:r>
          </a:p>
        </p:txBody>
      </p:sp>
    </p:spTree>
    <p:extLst>
      <p:ext uri="{BB962C8B-B14F-4D97-AF65-F5344CB8AC3E}">
        <p14:creationId xmlns:p14="http://schemas.microsoft.com/office/powerpoint/2010/main" val="63393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088" y="0"/>
            <a:ext cx="9144000" cy="6858000"/>
            <a:chOff x="0" y="0"/>
            <a:chExt cx="9144000" cy="685800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0" y="0"/>
              <a:ext cx="9144000" cy="6858000"/>
            </a:xfrm>
            <a:prstGeom prst="rect">
              <a:avLst/>
            </a:prstGeom>
          </p:spPr>
        </p:pic>
        <p:sp>
          <p:nvSpPr>
            <p:cNvPr id="9" name="Freeform: Shape 8"/>
            <p:cNvSpPr/>
            <p:nvPr/>
          </p:nvSpPr>
          <p:spPr>
            <a:xfrm>
              <a:off x="3988594" y="3290888"/>
              <a:ext cx="690562" cy="1133475"/>
            </a:xfrm>
            <a:custGeom>
              <a:avLst/>
              <a:gdLst>
                <a:gd name="connsiteX0" fmla="*/ 0 w 690562"/>
                <a:gd name="connsiteY0" fmla="*/ 0 h 1133475"/>
                <a:gd name="connsiteX1" fmla="*/ 71437 w 690562"/>
                <a:gd name="connsiteY1" fmla="*/ 264318 h 1133475"/>
                <a:gd name="connsiteX2" fmla="*/ 116681 w 690562"/>
                <a:gd name="connsiteY2" fmla="*/ 323850 h 1133475"/>
                <a:gd name="connsiteX3" fmla="*/ 133350 w 690562"/>
                <a:gd name="connsiteY3" fmla="*/ 352425 h 1133475"/>
                <a:gd name="connsiteX4" fmla="*/ 235744 w 690562"/>
                <a:gd name="connsiteY4" fmla="*/ 426243 h 1133475"/>
                <a:gd name="connsiteX5" fmla="*/ 276225 w 690562"/>
                <a:gd name="connsiteY5" fmla="*/ 481012 h 1133475"/>
                <a:gd name="connsiteX6" fmla="*/ 333375 w 690562"/>
                <a:gd name="connsiteY6" fmla="*/ 571500 h 1133475"/>
                <a:gd name="connsiteX7" fmla="*/ 385762 w 690562"/>
                <a:gd name="connsiteY7" fmla="*/ 678656 h 1133475"/>
                <a:gd name="connsiteX8" fmla="*/ 442912 w 690562"/>
                <a:gd name="connsiteY8" fmla="*/ 773906 h 1133475"/>
                <a:gd name="connsiteX9" fmla="*/ 450056 w 690562"/>
                <a:gd name="connsiteY9" fmla="*/ 792956 h 1133475"/>
                <a:gd name="connsiteX10" fmla="*/ 476250 w 690562"/>
                <a:gd name="connsiteY10" fmla="*/ 823912 h 1133475"/>
                <a:gd name="connsiteX11" fmla="*/ 523875 w 690562"/>
                <a:gd name="connsiteY11" fmla="*/ 890587 h 1133475"/>
                <a:gd name="connsiteX12" fmla="*/ 590550 w 690562"/>
                <a:gd name="connsiteY12" fmla="*/ 928687 h 1133475"/>
                <a:gd name="connsiteX13" fmla="*/ 652462 w 690562"/>
                <a:gd name="connsiteY13" fmla="*/ 992981 h 1133475"/>
                <a:gd name="connsiteX14" fmla="*/ 678656 w 690562"/>
                <a:gd name="connsiteY14" fmla="*/ 1047750 h 1133475"/>
                <a:gd name="connsiteX15" fmla="*/ 690562 w 690562"/>
                <a:gd name="connsiteY15" fmla="*/ 1112043 h 1133475"/>
                <a:gd name="connsiteX16" fmla="*/ 685800 w 690562"/>
                <a:gd name="connsiteY16"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0562" h="1133475">
                  <a:moveTo>
                    <a:pt x="0" y="0"/>
                  </a:moveTo>
                  <a:lnTo>
                    <a:pt x="71437" y="264318"/>
                  </a:lnTo>
                  <a:lnTo>
                    <a:pt x="116681" y="323850"/>
                  </a:lnTo>
                  <a:lnTo>
                    <a:pt x="133350" y="352425"/>
                  </a:lnTo>
                  <a:lnTo>
                    <a:pt x="235744" y="426243"/>
                  </a:lnTo>
                  <a:lnTo>
                    <a:pt x="276225" y="481012"/>
                  </a:lnTo>
                  <a:lnTo>
                    <a:pt x="333375" y="571500"/>
                  </a:lnTo>
                  <a:lnTo>
                    <a:pt x="385762" y="678656"/>
                  </a:lnTo>
                  <a:lnTo>
                    <a:pt x="442912" y="773906"/>
                  </a:lnTo>
                  <a:lnTo>
                    <a:pt x="450056" y="792956"/>
                  </a:lnTo>
                  <a:lnTo>
                    <a:pt x="476250" y="823912"/>
                  </a:lnTo>
                  <a:lnTo>
                    <a:pt x="523875" y="890587"/>
                  </a:lnTo>
                  <a:lnTo>
                    <a:pt x="590550" y="928687"/>
                  </a:lnTo>
                  <a:lnTo>
                    <a:pt x="652462" y="992981"/>
                  </a:lnTo>
                  <a:lnTo>
                    <a:pt x="678656" y="1047750"/>
                  </a:lnTo>
                  <a:lnTo>
                    <a:pt x="690562" y="1112043"/>
                  </a:lnTo>
                  <a:lnTo>
                    <a:pt x="685800" y="1133475"/>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11" name="Afbeelding 3" descr="tno_1.pn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5" y="1213"/>
            <a:ext cx="9144000" cy="1470301"/>
          </a:xfrm>
          <a:prstGeom prst="rect">
            <a:avLst/>
          </a:prstGeom>
        </p:spPr>
      </p:pic>
      <p:pic>
        <p:nvPicPr>
          <p:cNvPr id="13" name="Picture 12"/>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454863" y="2537606"/>
            <a:ext cx="3136019" cy="19080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5410701" y="4150190"/>
            <a:ext cx="3136020" cy="19080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5211326" y="2363840"/>
            <a:ext cx="3669420" cy="1077218"/>
          </a:xfrm>
          <a:prstGeom prst="rect">
            <a:avLst/>
          </a:prstGeom>
          <a:solidFill>
            <a:schemeClr val="accent3">
              <a:alpha val="67000"/>
            </a:schemeClr>
          </a:solidFill>
          <a:ln w="22225">
            <a:solidFill>
              <a:schemeClr val="accent3">
                <a:lumMod val="75000"/>
              </a:schemeClr>
            </a:solidFill>
          </a:ln>
          <a:effectLst>
            <a:outerShdw blurRad="76200" dir="13500000" sy="23000" kx="1200000" algn="br" rotWithShape="0">
              <a:prstClr val="black">
                <a:alpha val="40000"/>
              </a:prstClr>
            </a:outerShdw>
          </a:effectLst>
        </p:spPr>
        <p:txBody>
          <a:bodyPr wrap="square">
            <a:spAutoFit/>
          </a:bodyPr>
          <a:lstStyle/>
          <a:p>
            <a:pPr lvl="0"/>
            <a:r>
              <a:rPr lang="nl-NL" sz="1600" dirty="0">
                <a:solidFill>
                  <a:schemeClr val="tx1">
                    <a:lumMod val="75000"/>
                    <a:lumOff val="25000"/>
                  </a:schemeClr>
                </a:solidFill>
              </a:rPr>
              <a:t>Globale aanpak:</a:t>
            </a:r>
          </a:p>
          <a:p>
            <a:pPr marL="285750" lvl="0" indent="-285750">
              <a:buFontTx/>
              <a:buChar char="-"/>
            </a:pPr>
            <a:r>
              <a:rPr lang="nl-NL" sz="1600" dirty="0">
                <a:solidFill>
                  <a:schemeClr val="tx1">
                    <a:lumMod val="75000"/>
                    <a:lumOff val="25000"/>
                  </a:schemeClr>
                </a:solidFill>
              </a:rPr>
              <a:t>van 2 naar 1 rijstroken voor de auto</a:t>
            </a:r>
          </a:p>
          <a:p>
            <a:pPr marL="285750" lvl="0" indent="-285750">
              <a:buFontTx/>
              <a:buChar char="-"/>
            </a:pPr>
            <a:r>
              <a:rPr lang="nl-NL" sz="1600" dirty="0">
                <a:solidFill>
                  <a:schemeClr val="tx1">
                    <a:lumMod val="75000"/>
                    <a:lumOff val="25000"/>
                  </a:schemeClr>
                </a:solidFill>
              </a:rPr>
              <a:t>meer ruimte voor voetgangers en fietsers</a:t>
            </a:r>
          </a:p>
        </p:txBody>
      </p:sp>
      <p:sp>
        <p:nvSpPr>
          <p:cNvPr id="3" name="TextBox 2"/>
          <p:cNvSpPr txBox="1"/>
          <p:nvPr/>
        </p:nvSpPr>
        <p:spPr>
          <a:xfrm>
            <a:off x="776377" y="2102069"/>
            <a:ext cx="2492990" cy="369332"/>
          </a:xfrm>
          <a:prstGeom prst="rect">
            <a:avLst/>
          </a:prstGeom>
          <a:noFill/>
        </p:spPr>
        <p:txBody>
          <a:bodyPr wrap="none" rtlCol="0">
            <a:spAutoFit/>
          </a:bodyPr>
          <a:lstStyle/>
          <a:p>
            <a:r>
              <a:rPr lang="nl-NL" dirty="0">
                <a:solidFill>
                  <a:schemeClr val="accent5"/>
                </a:solidFill>
              </a:rPr>
              <a:t>Huidige situatie (2017)</a:t>
            </a:r>
          </a:p>
        </p:txBody>
      </p:sp>
      <p:sp>
        <p:nvSpPr>
          <p:cNvPr id="16" name="TextBox 15"/>
          <p:cNvSpPr txBox="1"/>
          <p:nvPr/>
        </p:nvSpPr>
        <p:spPr>
          <a:xfrm>
            <a:off x="5475702" y="6180134"/>
            <a:ext cx="3140668" cy="369332"/>
          </a:xfrm>
          <a:prstGeom prst="rect">
            <a:avLst/>
          </a:prstGeom>
          <a:noFill/>
        </p:spPr>
        <p:txBody>
          <a:bodyPr wrap="none" rtlCol="0">
            <a:spAutoFit/>
          </a:bodyPr>
          <a:lstStyle/>
          <a:p>
            <a:r>
              <a:rPr lang="nl-NL" dirty="0">
                <a:solidFill>
                  <a:schemeClr val="accent5"/>
                </a:solidFill>
              </a:rPr>
              <a:t>Toekomstige situatie (&gt;2018)</a:t>
            </a:r>
          </a:p>
        </p:txBody>
      </p:sp>
      <p:sp>
        <p:nvSpPr>
          <p:cNvPr id="17" name="Rectangle 16"/>
          <p:cNvSpPr/>
          <p:nvPr/>
        </p:nvSpPr>
        <p:spPr>
          <a:xfrm>
            <a:off x="1152807" y="4946908"/>
            <a:ext cx="2969591" cy="1077218"/>
          </a:xfrm>
          <a:prstGeom prst="rect">
            <a:avLst/>
          </a:prstGeom>
          <a:solidFill>
            <a:schemeClr val="accent3">
              <a:alpha val="67000"/>
            </a:schemeClr>
          </a:solidFill>
          <a:ln w="22225">
            <a:solidFill>
              <a:schemeClr val="accent3">
                <a:lumMod val="75000"/>
              </a:schemeClr>
            </a:solidFill>
          </a:ln>
          <a:effectLst>
            <a:outerShdw blurRad="76200" dir="13500000" sy="23000" kx="1200000" algn="br" rotWithShape="0">
              <a:prstClr val="black">
                <a:alpha val="40000"/>
              </a:prstClr>
            </a:outerShdw>
          </a:effectLst>
        </p:spPr>
        <p:txBody>
          <a:bodyPr wrap="square">
            <a:spAutoFit/>
          </a:bodyPr>
          <a:lstStyle/>
          <a:p>
            <a:pPr lvl="0" algn="ctr"/>
            <a:r>
              <a:rPr lang="nl-NL" sz="1600" dirty="0">
                <a:solidFill>
                  <a:schemeClr val="tx1">
                    <a:lumMod val="75000"/>
                    <a:lumOff val="25000"/>
                  </a:schemeClr>
                </a:solidFill>
              </a:rPr>
              <a:t>Luchtkwaliteit verbeteren door vermindering verkeer</a:t>
            </a:r>
          </a:p>
          <a:p>
            <a:pPr lvl="0" algn="ctr"/>
            <a:r>
              <a:rPr lang="nl-NL" sz="1600" dirty="0">
                <a:solidFill>
                  <a:schemeClr val="tx1">
                    <a:lumMod val="75000"/>
                    <a:lumOff val="25000"/>
                  </a:schemeClr>
                </a:solidFill>
              </a:rPr>
              <a:t>Er is in de spits geen ruimte meer, het staat overal vol</a:t>
            </a:r>
          </a:p>
        </p:txBody>
      </p:sp>
      <p:sp>
        <p:nvSpPr>
          <p:cNvPr id="22" name="Date Placeholder 3"/>
          <p:cNvSpPr>
            <a:spLocks noGrp="1"/>
          </p:cNvSpPr>
          <p:nvPr>
            <p:ph type="dt" sz="half" idx="10"/>
          </p:nvPr>
        </p:nvSpPr>
        <p:spPr>
          <a:xfrm>
            <a:off x="6463258" y="6526800"/>
            <a:ext cx="2133600" cy="169200"/>
          </a:xfrm>
        </p:spPr>
        <p:txBody>
          <a:bodyPr/>
          <a:lstStyle/>
          <a:p>
            <a:r>
              <a:rPr lang="nl-NL"/>
              <a:t>11 mei 2017</a:t>
            </a:r>
            <a:endParaRPr lang="nl-NL" dirty="0"/>
          </a:p>
        </p:txBody>
      </p:sp>
      <p:sp>
        <p:nvSpPr>
          <p:cNvPr id="2" name="Slide Number Placeholder 1"/>
          <p:cNvSpPr>
            <a:spLocks noGrp="1"/>
          </p:cNvSpPr>
          <p:nvPr>
            <p:ph type="sldNum" sz="quarter" idx="12"/>
          </p:nvPr>
        </p:nvSpPr>
        <p:spPr/>
        <p:txBody>
          <a:bodyPr/>
          <a:lstStyle/>
          <a:p>
            <a:fld id="{52236286-4DC8-46DE-9269-8F728FBC0641}" type="slidenum">
              <a:rPr lang="nl-NL" smtClean="0"/>
              <a:pPr/>
              <a:t>9</a:t>
            </a:fld>
            <a:endParaRPr lang="nl-NL" dirty="0"/>
          </a:p>
        </p:txBody>
      </p:sp>
      <p:sp>
        <p:nvSpPr>
          <p:cNvPr id="21" name="Title 1"/>
          <p:cNvSpPr>
            <a:spLocks noGrp="1"/>
          </p:cNvSpPr>
          <p:nvPr>
            <p:ph type="title"/>
          </p:nvPr>
        </p:nvSpPr>
        <p:spPr>
          <a:xfrm>
            <a:off x="562256" y="1118872"/>
            <a:ext cx="8054114" cy="720000"/>
          </a:xfrm>
        </p:spPr>
        <p:txBody>
          <a:bodyPr/>
          <a:lstStyle/>
          <a:p>
            <a:r>
              <a:rPr lang="nl-NL" dirty="0"/>
              <a:t>Aanleiding Eindhoven</a:t>
            </a:r>
            <a:br>
              <a:rPr lang="nl-NL" dirty="0"/>
            </a:br>
            <a:r>
              <a:rPr lang="nl-NL" dirty="0"/>
              <a:t>herinrichting </a:t>
            </a:r>
            <a:r>
              <a:rPr lang="nl-NL" dirty="0" err="1"/>
              <a:t>vestdijk</a:t>
            </a:r>
            <a:endParaRPr lang="nl-NL" dirty="0"/>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7739" y="3290888"/>
            <a:ext cx="392272" cy="180445"/>
          </a:xfrm>
          <a:prstGeom prst="rect">
            <a:avLst/>
          </a:prstGeom>
        </p:spPr>
      </p:pic>
    </p:spTree>
    <p:extLst>
      <p:ext uri="{BB962C8B-B14F-4D97-AF65-F5344CB8AC3E}">
        <p14:creationId xmlns:p14="http://schemas.microsoft.com/office/powerpoint/2010/main" val="3154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Lst>
  </p:timing>
</p:sld>
</file>

<file path=ppt/theme/theme1.xml><?xml version="1.0" encoding="utf-8"?>
<a:theme xmlns:a="http://schemas.openxmlformats.org/drawingml/2006/main" name="TNO">
  <a:themeElements>
    <a:clrScheme name="TNO">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4E571B65483041AF17F38BBA148697" ma:contentTypeVersion="1" ma:contentTypeDescription="Create a new document." ma:contentTypeScope="" ma:versionID="68b52afc7b14f068537a855759196ae1">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080CD5-11F4-4EF5-AB78-7A664FEAED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1B5821-F8A1-49DF-9639-2FB757C65759}">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D87A4E-B9ED-4CA8-BC1D-5ADCC177A0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TNO_4_3</Template>
  <TotalTime>0</TotalTime>
  <Words>2031</Words>
  <Application>Microsoft Office PowerPoint</Application>
  <PresentationFormat>Diavoorstelling (4:3)</PresentationFormat>
  <Paragraphs>348</Paragraphs>
  <Slides>36</Slides>
  <Notes>12</Notes>
  <HiddenSlides>10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36</vt:i4>
      </vt:variant>
    </vt:vector>
  </HeadingPairs>
  <TitlesOfParts>
    <vt:vector size="44" baseType="lpstr">
      <vt:lpstr>Arial</vt:lpstr>
      <vt:lpstr>Arial Black</vt:lpstr>
      <vt:lpstr>Calibri</vt:lpstr>
      <vt:lpstr>Lucida Sans</vt:lpstr>
      <vt:lpstr>Lucida Sans Unicode</vt:lpstr>
      <vt:lpstr>MV Boli</vt:lpstr>
      <vt:lpstr>TNO</vt:lpstr>
      <vt:lpstr>Blank</vt:lpstr>
      <vt:lpstr>herinrichtingsprojecten en verdwijnend verkeer Bijdrage aan symposium Stad in Beweging| Tanja Vonk</vt:lpstr>
      <vt:lpstr>Sessie vandaag gaat over:</vt:lpstr>
      <vt:lpstr>Programma SGS Slimme en Gezonde stad </vt:lpstr>
      <vt:lpstr>SGS oproep kennisvragen 2016/2017</vt:lpstr>
      <vt:lpstr>Kennisvragen uit 3 steden</vt:lpstr>
      <vt:lpstr>Is verdwijnend verkeer een actueel onderwerp?</vt:lpstr>
      <vt:lpstr>Tal van redenen herinrichting</vt:lpstr>
      <vt:lpstr>Praktijkvoorbeelden betrokken stakeholders   </vt:lpstr>
      <vt:lpstr>Aanleiding Eindhoven herinrichting vestdijk</vt:lpstr>
      <vt:lpstr>Disappearing Traffic? The story so far (S.Cairns, S. Atkins and P. Goodwin) </vt:lpstr>
      <vt:lpstr>Conclusies UK studie</vt:lpstr>
      <vt:lpstr>SGS Kennisvraag Eindhoven</vt:lpstr>
      <vt:lpstr>Definitie verdwijnend verkeer</vt:lpstr>
      <vt:lpstr>praktijkvoorbeelden</vt:lpstr>
      <vt:lpstr>Praktijkvoorbeelden</vt:lpstr>
      <vt:lpstr>Praktijkvoorbeelden utrecht</vt:lpstr>
      <vt:lpstr>Conclusies Praktijkvoorbeelden  </vt:lpstr>
      <vt:lpstr>Werksessie Praktijkvoorbeelden geboden en gebruikte alternatieven  </vt:lpstr>
      <vt:lpstr>Praktijkvoorbeelden succes- en faalfactoren: aanvullingen uit workshop</vt:lpstr>
      <vt:lpstr>tussentijdse Conclusies</vt:lpstr>
      <vt:lpstr>Hoe komen we meer te weten? </vt:lpstr>
      <vt:lpstr>Hoe komen we meer te weten?  </vt:lpstr>
      <vt:lpstr>Conclusies (2)</vt:lpstr>
      <vt:lpstr>Vervolgstappen eindhoven</vt:lpstr>
      <vt:lpstr>PowerPoint-presentatie</vt:lpstr>
      <vt:lpstr>Bedankt voor uw aandacht</vt:lpstr>
      <vt:lpstr> Literatuurstudie  Bronnenlijst</vt:lpstr>
      <vt:lpstr>1. Verkeersdosering Catharijnesingel vanaf voorjaar 2005</vt:lpstr>
      <vt:lpstr>Verkeerseffecten dosering Catharijnesingel</vt:lpstr>
      <vt:lpstr>2. Vermindering verkeersaanbod Catharijnesingel</vt:lpstr>
      <vt:lpstr>Catharijnebak maakt plaats voor Stadsbuitengracht</vt:lpstr>
      <vt:lpstr>2. Vermindering verkeersaanbod Catharijnesingel</vt:lpstr>
      <vt:lpstr>2. Vermindering verkeersaanbod Catharijnesingel</vt:lpstr>
      <vt:lpstr>3. Knip Croeselaan</vt:lpstr>
      <vt:lpstr>3. Knip Croeselaan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corporate</dc:subject>
  <dc:creator/>
  <cp:lastModifiedBy/>
  <cp:revision>1</cp:revision>
  <dcterms:created xsi:type="dcterms:W3CDTF">2017-02-02T11:23:27Z</dcterms:created>
  <dcterms:modified xsi:type="dcterms:W3CDTF">2017-05-15T16:47:39Z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TNO_43</vt:lpwstr>
  </property>
  <property fmtid="{D5CDD505-2E9C-101B-9397-08002B2CF9AE}" pid="3" name="do_LanguageID">
    <vt:lpwstr>1043</vt:lpwstr>
  </property>
  <property fmtid="{D5CDD505-2E9C-101B-9397-08002B2CF9AE}" pid="4" name="do_Title">
    <vt:lpwstr>Eindrapportage herinrichtingsprojecten en verdwijnend verkeer</vt:lpwstr>
  </property>
  <property fmtid="{D5CDD505-2E9C-101B-9397-08002B2CF9AE}" pid="5" name="do_Subtitle">
    <vt:lpwstr>Eindrapportage kennisvraag gemeente Eindhoven</vt:lpwstr>
  </property>
  <property fmtid="{D5CDD505-2E9C-101B-9397-08002B2CF9AE}" pid="6" name="do_Speaker">
    <vt:lpwstr>Tanja Vonk en Stefan Talen</vt:lpwstr>
  </property>
  <property fmtid="{D5CDD505-2E9C-101B-9397-08002B2CF9AE}" pid="7" name="do_Date">
    <vt:lpwstr>True</vt:lpwstr>
  </property>
  <property fmtid="{D5CDD505-2E9C-101B-9397-08002B2CF9AE}" pid="8" name="do_DateHandout">
    <vt:lpwstr>False</vt:lpwstr>
  </property>
  <property fmtid="{D5CDD505-2E9C-101B-9397-08002B2CF9AE}" pid="9" name="do_DateValue">
    <vt:lpwstr>31-03-2017</vt:lpwstr>
  </property>
  <property fmtid="{D5CDD505-2E9C-101B-9397-08002B2CF9AE}" pid="10" name="do_SlideNumber">
    <vt:lpwstr>True</vt:lpwstr>
  </property>
  <property fmtid="{D5CDD505-2E9C-101B-9397-08002B2CF9AE}" pid="11" name="do_SlideNumberHandout">
    <vt:lpwstr>False</vt:lpwstr>
  </property>
  <property fmtid="{D5CDD505-2E9C-101B-9397-08002B2CF9AE}" pid="12" name="do_Language">
    <vt:lpwstr>1043</vt:lpwstr>
  </property>
</Properties>
</file>