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48"/>
  </p:notesMasterIdLst>
  <p:handoutMasterIdLst>
    <p:handoutMasterId r:id="rId49"/>
  </p:handoutMasterIdLst>
  <p:sldIdLst>
    <p:sldId id="461" r:id="rId5"/>
    <p:sldId id="510" r:id="rId6"/>
    <p:sldId id="511" r:id="rId7"/>
    <p:sldId id="512" r:id="rId8"/>
    <p:sldId id="513" r:id="rId9"/>
    <p:sldId id="522" r:id="rId10"/>
    <p:sldId id="468" r:id="rId11"/>
    <p:sldId id="462" r:id="rId12"/>
    <p:sldId id="530" r:id="rId13"/>
    <p:sldId id="450" r:id="rId14"/>
    <p:sldId id="514" r:id="rId15"/>
    <p:sldId id="485" r:id="rId16"/>
    <p:sldId id="478" r:id="rId17"/>
    <p:sldId id="477" r:id="rId18"/>
    <p:sldId id="479" r:id="rId19"/>
    <p:sldId id="546" r:id="rId20"/>
    <p:sldId id="547" r:id="rId21"/>
    <p:sldId id="548" r:id="rId22"/>
    <p:sldId id="553" r:id="rId23"/>
    <p:sldId id="486" r:id="rId24"/>
    <p:sldId id="521" r:id="rId25"/>
    <p:sldId id="489" r:id="rId26"/>
    <p:sldId id="490" r:id="rId27"/>
    <p:sldId id="495" r:id="rId28"/>
    <p:sldId id="491" r:id="rId29"/>
    <p:sldId id="488" r:id="rId30"/>
    <p:sldId id="505" r:id="rId31"/>
    <p:sldId id="533" r:id="rId32"/>
    <p:sldId id="534" r:id="rId33"/>
    <p:sldId id="508" r:id="rId34"/>
    <p:sldId id="509" r:id="rId35"/>
    <p:sldId id="525" r:id="rId36"/>
    <p:sldId id="549" r:id="rId37"/>
    <p:sldId id="550" r:id="rId38"/>
    <p:sldId id="536" r:id="rId39"/>
    <p:sldId id="526" r:id="rId40"/>
    <p:sldId id="528" r:id="rId41"/>
    <p:sldId id="551" r:id="rId42"/>
    <p:sldId id="543" r:id="rId43"/>
    <p:sldId id="544" r:id="rId44"/>
    <p:sldId id="545" r:id="rId45"/>
    <p:sldId id="554" r:id="rId46"/>
    <p:sldId id="460" r:id="rId47"/>
  </p:sldIdLst>
  <p:sldSz cx="9144000" cy="6858000" type="screen4x3"/>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p15:clr>
            <a:srgbClr val="A4A3A4"/>
          </p15:clr>
        </p15:guide>
        <p15:guide id="2" orient="horz" pos="845">
          <p15:clr>
            <a:srgbClr val="A4A3A4"/>
          </p15:clr>
        </p15:guide>
        <p15:guide id="3" orient="horz" pos="1298">
          <p15:clr>
            <a:srgbClr val="A4A3A4"/>
          </p15:clr>
        </p15:guide>
        <p15:guide id="4" pos="884">
          <p15:clr>
            <a:srgbClr val="A4A3A4"/>
          </p15:clr>
        </p15:guide>
        <p15:guide id="5" pos="5424">
          <p15:clr>
            <a:srgbClr val="A4A3A4"/>
          </p15:clr>
        </p15:guide>
        <p15:guide id="6" pos="3833">
          <p15:clr>
            <a:srgbClr val="A4A3A4"/>
          </p15:clr>
        </p15:guide>
        <p15:guide id="7" pos="129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frameSlides="1"/>
  <p:clrMru>
    <a:srgbClr val="FFFFFF"/>
    <a:srgbClr val="758900"/>
    <a:srgbClr val="DFBC4C"/>
    <a:srgbClr val="D4A40B"/>
    <a:srgbClr val="C9D37F"/>
    <a:srgbClr val="FFF1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85012" autoAdjust="0"/>
  </p:normalViewPr>
  <p:slideViewPr>
    <p:cSldViewPr>
      <p:cViewPr varScale="1">
        <p:scale>
          <a:sx n="61" d="100"/>
          <a:sy n="61" d="100"/>
        </p:scale>
        <p:origin x="1386" y="78"/>
      </p:cViewPr>
      <p:guideLst>
        <p:guide orient="horz" pos="4065"/>
        <p:guide orient="horz" pos="845"/>
        <p:guide orient="horz" pos="1298"/>
        <p:guide pos="884"/>
        <p:guide pos="5424"/>
        <p:guide pos="3833"/>
        <p:guide pos="1292"/>
      </p:guideLst>
    </p:cSldViewPr>
  </p:slideViewPr>
  <p:outlineViewPr>
    <p:cViewPr>
      <p:scale>
        <a:sx n="33" d="100"/>
        <a:sy n="33" d="100"/>
      </p:scale>
      <p:origin x="0" y="13688"/>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59" d="100"/>
          <a:sy n="59" d="100"/>
        </p:scale>
        <p:origin x="-2556" y="-90"/>
      </p:cViewPr>
      <p:guideLst>
        <p:guide orient="horz" pos="3132"/>
        <p:guide pos="2145"/>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r>
              <a:rPr lang="nl-NL"/>
              <a:t>Eindrapportage Veranderingen in koopgedrag</a:t>
            </a:r>
            <a:endParaRPr lang="nl-NL" dirty="0"/>
          </a:p>
        </p:txBody>
      </p:sp>
      <p:sp>
        <p:nvSpPr>
          <p:cNvPr id="3" name="Tijdelijke aanduiding voor datum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endParaRPr lang="nl-NL" dirty="0"/>
          </a:p>
        </p:txBody>
      </p:sp>
      <p:sp>
        <p:nvSpPr>
          <p:cNvPr id="4" name="Tijdelijke aanduiding voor voettekst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r>
              <a:rPr lang="nl-NL"/>
              <a:t>Vonk, T. (Tanja)</a:t>
            </a:r>
            <a:endParaRPr lang="nl-NL" dirty="0"/>
          </a:p>
        </p:txBody>
      </p:sp>
      <p:sp>
        <p:nvSpPr>
          <p:cNvPr id="5" name="Tijdelijke aanduiding voor dianummer 4" hidden="1"/>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E667C337-BE69-40D5-A2C3-B572D8434EAF}" type="slidenum">
              <a:rPr lang="nl-NL" smtClean="0"/>
              <a:t>‹nr.›</a:t>
            </a:fld>
            <a:endParaRPr lang="nl-NL" dirty="0"/>
          </a:p>
        </p:txBody>
      </p:sp>
    </p:spTree>
    <p:extLst>
      <p:ext uri="{BB962C8B-B14F-4D97-AF65-F5344CB8AC3E}">
        <p14:creationId xmlns:p14="http://schemas.microsoft.com/office/powerpoint/2010/main" val="21427937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r>
              <a:rPr lang="nl-NL"/>
              <a:t>Eindrapportage Veranderingen in koopgedrag</a:t>
            </a:r>
            <a:endParaRPr lang="nl-NL" dirty="0"/>
          </a:p>
        </p:txBody>
      </p:sp>
      <p:sp>
        <p:nvSpPr>
          <p:cNvPr id="3" name="Tijdelijke aanduiding voor datum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r>
              <a:rPr lang="nl-NL"/>
              <a:t>vrijdag 31 maart 2017</a:t>
            </a:r>
            <a:endParaRPr lang="nl-NL" dirty="0"/>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r>
              <a:rPr lang="nl-NL"/>
              <a:t>Vonk, T. (Tanja)</a:t>
            </a:r>
            <a:endParaRPr lang="nl-NL" dirty="0"/>
          </a:p>
        </p:txBody>
      </p:sp>
      <p:sp>
        <p:nvSpPr>
          <p:cNvPr id="7" name="Tijdelijke aanduiding voor dia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801935DF-413D-4C75-8A60-925A728E0BBB}" type="slidenum">
              <a:rPr lang="nl-NL" smtClean="0"/>
              <a:t>‹nr.›</a:t>
            </a:fld>
            <a:endParaRPr lang="nl-NL" dirty="0"/>
          </a:p>
        </p:txBody>
      </p:sp>
    </p:spTree>
    <p:extLst>
      <p:ext uri="{BB962C8B-B14F-4D97-AF65-F5344CB8AC3E}">
        <p14:creationId xmlns:p14="http://schemas.microsoft.com/office/powerpoint/2010/main" val="392576607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7</a:t>
            </a:fld>
            <a:endParaRPr lang="nl-NL" dirty="0"/>
          </a:p>
        </p:txBody>
      </p:sp>
    </p:spTree>
    <p:extLst>
      <p:ext uri="{BB962C8B-B14F-4D97-AF65-F5344CB8AC3E}">
        <p14:creationId xmlns:p14="http://schemas.microsoft.com/office/powerpoint/2010/main" val="198056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25</a:t>
            </a:fld>
            <a:endParaRPr lang="nl-NL" dirty="0"/>
          </a:p>
        </p:txBody>
      </p:sp>
    </p:spTree>
    <p:extLst>
      <p:ext uri="{BB962C8B-B14F-4D97-AF65-F5344CB8AC3E}">
        <p14:creationId xmlns:p14="http://schemas.microsoft.com/office/powerpoint/2010/main" val="419865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26</a:t>
            </a:fld>
            <a:endParaRPr lang="nl-NL" dirty="0"/>
          </a:p>
        </p:txBody>
      </p:sp>
    </p:spTree>
    <p:extLst>
      <p:ext uri="{BB962C8B-B14F-4D97-AF65-F5344CB8AC3E}">
        <p14:creationId xmlns:p14="http://schemas.microsoft.com/office/powerpoint/2010/main" val="329318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27</a:t>
            </a:fld>
            <a:endParaRPr lang="nl-NL" dirty="0"/>
          </a:p>
        </p:txBody>
      </p:sp>
    </p:spTree>
    <p:extLst>
      <p:ext uri="{BB962C8B-B14F-4D97-AF65-F5344CB8AC3E}">
        <p14:creationId xmlns:p14="http://schemas.microsoft.com/office/powerpoint/2010/main" val="225177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28</a:t>
            </a:fld>
            <a:endParaRPr lang="nl-NL" dirty="0"/>
          </a:p>
        </p:txBody>
      </p:sp>
    </p:spTree>
    <p:extLst>
      <p:ext uri="{BB962C8B-B14F-4D97-AF65-F5344CB8AC3E}">
        <p14:creationId xmlns:p14="http://schemas.microsoft.com/office/powerpoint/2010/main" val="106531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29</a:t>
            </a:fld>
            <a:endParaRPr lang="nl-NL" dirty="0"/>
          </a:p>
        </p:txBody>
      </p:sp>
    </p:spTree>
    <p:extLst>
      <p:ext uri="{BB962C8B-B14F-4D97-AF65-F5344CB8AC3E}">
        <p14:creationId xmlns:p14="http://schemas.microsoft.com/office/powerpoint/2010/main" val="127997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u="sng" dirty="0">
              <a:solidFill>
                <a:schemeClr val="accent1"/>
              </a:solidFill>
            </a:endParaRPr>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30</a:t>
            </a:fld>
            <a:endParaRPr lang="nl-NL" dirty="0"/>
          </a:p>
        </p:txBody>
      </p:sp>
    </p:spTree>
    <p:extLst>
      <p:ext uri="{BB962C8B-B14F-4D97-AF65-F5344CB8AC3E}">
        <p14:creationId xmlns:p14="http://schemas.microsoft.com/office/powerpoint/2010/main" val="490531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31</a:t>
            </a:fld>
            <a:endParaRPr lang="nl-NL" dirty="0"/>
          </a:p>
        </p:txBody>
      </p:sp>
    </p:spTree>
    <p:extLst>
      <p:ext uri="{BB962C8B-B14F-4D97-AF65-F5344CB8AC3E}">
        <p14:creationId xmlns:p14="http://schemas.microsoft.com/office/powerpoint/2010/main" val="346939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Veranderingen in koopgedrag</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woensdag 1 februari 2017</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935DF-413D-4C75-8A60-925A728E0BB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095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Veranderingen in koopgedrag</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woensdag 1 februari 2017</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935DF-413D-4C75-8A60-925A728E0BB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4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35</a:t>
            </a:fld>
            <a:endParaRPr lang="nl-NL" dirty="0"/>
          </a:p>
        </p:txBody>
      </p:sp>
    </p:spTree>
    <p:extLst>
      <p:ext uri="{BB962C8B-B14F-4D97-AF65-F5344CB8AC3E}">
        <p14:creationId xmlns:p14="http://schemas.microsoft.com/office/powerpoint/2010/main" val="106882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8</a:t>
            </a:fld>
            <a:endParaRPr lang="nl-NL" dirty="0"/>
          </a:p>
        </p:txBody>
      </p:sp>
    </p:spTree>
    <p:extLst>
      <p:ext uri="{BB962C8B-B14F-4D97-AF65-F5344CB8AC3E}">
        <p14:creationId xmlns:p14="http://schemas.microsoft.com/office/powerpoint/2010/main" val="10138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37</a:t>
            </a:fld>
            <a:endParaRPr lang="nl-NL" dirty="0"/>
          </a:p>
        </p:txBody>
      </p:sp>
    </p:spTree>
    <p:extLst>
      <p:ext uri="{BB962C8B-B14F-4D97-AF65-F5344CB8AC3E}">
        <p14:creationId xmlns:p14="http://schemas.microsoft.com/office/powerpoint/2010/main" val="2461784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Veranderingen in koopgedrag</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woensdag 1 februari 2017</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935DF-413D-4C75-8A60-925A728E0BB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86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39</a:t>
            </a:fld>
            <a:endParaRPr lang="nl-NL" dirty="0"/>
          </a:p>
        </p:txBody>
      </p:sp>
    </p:spTree>
    <p:extLst>
      <p:ext uri="{BB962C8B-B14F-4D97-AF65-F5344CB8AC3E}">
        <p14:creationId xmlns:p14="http://schemas.microsoft.com/office/powerpoint/2010/main" val="3447196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40</a:t>
            </a:fld>
            <a:endParaRPr lang="nl-NL" dirty="0"/>
          </a:p>
        </p:txBody>
      </p:sp>
    </p:spTree>
    <p:extLst>
      <p:ext uri="{BB962C8B-B14F-4D97-AF65-F5344CB8AC3E}">
        <p14:creationId xmlns:p14="http://schemas.microsoft.com/office/powerpoint/2010/main" val="813919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41</a:t>
            </a:fld>
            <a:endParaRPr lang="nl-NL" dirty="0"/>
          </a:p>
        </p:txBody>
      </p:sp>
    </p:spTree>
    <p:extLst>
      <p:ext uri="{BB962C8B-B14F-4D97-AF65-F5344CB8AC3E}">
        <p14:creationId xmlns:p14="http://schemas.microsoft.com/office/powerpoint/2010/main" val="156672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9</a:t>
            </a:fld>
            <a:endParaRPr lang="nl-NL" dirty="0"/>
          </a:p>
        </p:txBody>
      </p:sp>
    </p:spTree>
    <p:extLst>
      <p:ext uri="{BB962C8B-B14F-4D97-AF65-F5344CB8AC3E}">
        <p14:creationId xmlns:p14="http://schemas.microsoft.com/office/powerpoint/2010/main" val="68208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13</a:t>
            </a:fld>
            <a:endParaRPr lang="nl-NL" dirty="0"/>
          </a:p>
        </p:txBody>
      </p:sp>
    </p:spTree>
    <p:extLst>
      <p:ext uri="{BB962C8B-B14F-4D97-AF65-F5344CB8AC3E}">
        <p14:creationId xmlns:p14="http://schemas.microsoft.com/office/powerpoint/2010/main" val="120866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15</a:t>
            </a:fld>
            <a:endParaRPr lang="nl-NL" dirty="0"/>
          </a:p>
        </p:txBody>
      </p:sp>
    </p:spTree>
    <p:extLst>
      <p:ext uri="{BB962C8B-B14F-4D97-AF65-F5344CB8AC3E}">
        <p14:creationId xmlns:p14="http://schemas.microsoft.com/office/powerpoint/2010/main" val="146976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Veranderingen in koopgedrag</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a:ea typeface="+mn-ea"/>
                <a:cs typeface="+mn-cs"/>
              </a:rPr>
              <a:t>woensdag 1 februari 2017</a:t>
            </a:r>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935DF-413D-4C75-8A60-925A728E0BBB}"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64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20</a:t>
            </a:fld>
            <a:endParaRPr lang="nl-NL" dirty="0"/>
          </a:p>
        </p:txBody>
      </p:sp>
    </p:spTree>
    <p:extLst>
      <p:ext uri="{BB962C8B-B14F-4D97-AF65-F5344CB8AC3E}">
        <p14:creationId xmlns:p14="http://schemas.microsoft.com/office/powerpoint/2010/main" val="3547791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Veranderingen in koopgedrag</a:t>
            </a:r>
            <a:endParaRPr lang="nl-NL" dirty="0"/>
          </a:p>
        </p:txBody>
      </p:sp>
      <p:sp>
        <p:nvSpPr>
          <p:cNvPr id="5" name="Date Placeholder 4"/>
          <p:cNvSpPr>
            <a:spLocks noGrp="1"/>
          </p:cNvSpPr>
          <p:nvPr>
            <p:ph type="dt" idx="11"/>
          </p:nvPr>
        </p:nvSpPr>
        <p:spPr/>
        <p:txBody>
          <a:bodyPr/>
          <a:lstStyle/>
          <a:p>
            <a:r>
              <a:rPr lang="nl-NL"/>
              <a:t>woensdag 1 februari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21</a:t>
            </a:fld>
            <a:endParaRPr lang="nl-NL" dirty="0"/>
          </a:p>
        </p:txBody>
      </p:sp>
    </p:spTree>
    <p:extLst>
      <p:ext uri="{BB962C8B-B14F-4D97-AF65-F5344CB8AC3E}">
        <p14:creationId xmlns:p14="http://schemas.microsoft.com/office/powerpoint/2010/main" val="394948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Eindrapportage Veranderingen in koopgedrag</a:t>
            </a:r>
            <a:endParaRPr lang="nl-NL" dirty="0"/>
          </a:p>
        </p:txBody>
      </p:sp>
      <p:sp>
        <p:nvSpPr>
          <p:cNvPr id="5" name="Date Placeholder 4"/>
          <p:cNvSpPr>
            <a:spLocks noGrp="1"/>
          </p:cNvSpPr>
          <p:nvPr>
            <p:ph type="dt" idx="11"/>
          </p:nvPr>
        </p:nvSpPr>
        <p:spPr/>
        <p:txBody>
          <a:bodyPr/>
          <a:lstStyle/>
          <a:p>
            <a:r>
              <a:rPr lang="nl-NL"/>
              <a:t>vrijdag 31 maart 2017</a:t>
            </a:r>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22</a:t>
            </a:fld>
            <a:endParaRPr lang="nl-NL" dirty="0"/>
          </a:p>
        </p:txBody>
      </p:sp>
    </p:spTree>
    <p:extLst>
      <p:ext uri="{BB962C8B-B14F-4D97-AF65-F5344CB8AC3E}">
        <p14:creationId xmlns:p14="http://schemas.microsoft.com/office/powerpoint/2010/main" val="3156938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rgbClr val="FFFFFF"/>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9" name="Groep 8"/>
          <p:cNvGrpSpPr/>
          <p:nvPr userDrawn="1"/>
        </p:nvGrpSpPr>
        <p:grpSpPr>
          <a:xfrm>
            <a:off x="964017" y="2027964"/>
            <a:ext cx="58382" cy="2466080"/>
            <a:chOff x="964017" y="2027964"/>
            <a:chExt cx="58382" cy="2466080"/>
          </a:xfrm>
        </p:grpSpPr>
        <p:pic>
          <p:nvPicPr>
            <p:cNvPr id="5" name="Afbeelding 4" descr="timeline_pijl_wi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017" y="2027964"/>
              <a:ext cx="58382"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7" y="4279448"/>
            <a:ext cx="9143245" cy="512022"/>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7143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wcas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3" name="Groep 2"/>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7" name="Afbeelding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7226" y="6582839"/>
            <a:ext cx="69230" cy="143998"/>
          </a:xfrm>
          <a:prstGeom prst="rect">
            <a:avLst/>
          </a:prstGeom>
        </p:spPr>
      </p:pic>
      <p:sp>
        <p:nvSpPr>
          <p:cNvPr id="8" name="Tijdelijke aanduiding voor afbeelding 7"/>
          <p:cNvSpPr>
            <a:spLocks noGrp="1"/>
          </p:cNvSpPr>
          <p:nvPr userDrawn="1">
            <p:ph type="pic" sz="quarter" idx="10"/>
          </p:nvPr>
        </p:nvSpPr>
        <p:spPr>
          <a:xfrm>
            <a:off x="8607226" y="6582839"/>
            <a:ext cx="69230" cy="143998"/>
          </a:xfrm>
        </p:spPr>
        <p:txBody>
          <a:bodyPr/>
          <a:lstStyle/>
          <a:p>
            <a:r>
              <a:rPr lang="nl-NL" dirty="0"/>
              <a:t>Click icon </a:t>
            </a:r>
            <a:r>
              <a:rPr lang="nl-NL" dirty="0" err="1"/>
              <a:t>to</a:t>
            </a:r>
            <a:r>
              <a:rPr lang="nl-NL" dirty="0"/>
              <a:t> </a:t>
            </a:r>
            <a:r>
              <a:rPr lang="nl-NL" dirty="0" err="1"/>
              <a:t>add</a:t>
            </a:r>
            <a:r>
              <a:rPr lang="nl-NL" dirty="0"/>
              <a:t> picture</a:t>
            </a:r>
          </a:p>
        </p:txBody>
      </p:sp>
      <p:pic>
        <p:nvPicPr>
          <p:cNvPr id="9" name="Afbeelding 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77" y="4632192"/>
            <a:ext cx="9143245" cy="152387"/>
          </a:xfrm>
          <a:prstGeom prst="rect">
            <a:avLst/>
          </a:prstGeom>
        </p:spPr>
      </p:pic>
      <p:sp>
        <p:nvSpPr>
          <p:cNvPr id="10" name="Rechthoek 9"/>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259726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wcase_Target">
    <p:bg>
      <p:bgPr>
        <a:solidFill>
          <a:schemeClr val="bg2"/>
        </a:solidFill>
        <a:effectLst/>
      </p:bgPr>
    </p:bg>
    <p:spTree>
      <p:nvGrpSpPr>
        <p:cNvPr id="1" name=""/>
        <p:cNvGrpSpPr/>
        <p:nvPr/>
      </p:nvGrpSpPr>
      <p:grpSpPr>
        <a:xfrm>
          <a:off x="0" y="0"/>
          <a:ext cx="0" cy="0"/>
          <a:chOff x="0" y="0"/>
          <a:chExt cx="0" cy="0"/>
        </a:xfrm>
      </p:grpSpPr>
      <p:sp>
        <p:nvSpPr>
          <p:cNvPr id="11" name="Rechthoek 10"/>
          <p:cNvSpPr/>
          <p:nvPr userDrawn="1"/>
        </p:nvSpPr>
        <p:spPr>
          <a:xfrm>
            <a:off x="0" y="6390853"/>
            <a:ext cx="9143622" cy="463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descr="tno_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00275"/>
          </a:xfrm>
          <a:prstGeom prst="rect">
            <a:avLst/>
          </a:prstGeom>
          <a:solidFill>
            <a:srgbClr val="FFFFFF"/>
          </a:solidFill>
        </p:spPr>
      </p:pic>
      <p:sp>
        <p:nvSpPr>
          <p:cNvPr id="2" name="Titel 1"/>
          <p:cNvSpPr>
            <a:spLocks noGrp="1"/>
          </p:cNvSpPr>
          <p:nvPr>
            <p:ph type="title"/>
          </p:nvPr>
        </p:nvSpPr>
        <p:spPr>
          <a:xfrm>
            <a:off x="556486" y="1342800"/>
            <a:ext cx="8054114" cy="720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56486" y="2199600"/>
            <a:ext cx="8054114" cy="4182150"/>
          </a:xfrm>
          <a:solidFill>
            <a:srgbClr val="FFFFFF"/>
          </a:solidFill>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7"/>
          <p:cNvSpPr>
            <a:spLocks noGrp="1"/>
          </p:cNvSpPr>
          <p:nvPr>
            <p:ph type="dt" sz="half" idx="10"/>
          </p:nvPr>
        </p:nvSpPr>
        <p:spPr/>
        <p:txBody>
          <a:bodyPr/>
          <a:lstStyle/>
          <a:p>
            <a:r>
              <a:rPr lang="nl-NL" dirty="0"/>
              <a:t>vrijdag 31 maart 2017</a:t>
            </a:r>
          </a:p>
        </p:txBody>
      </p:sp>
      <p:sp>
        <p:nvSpPr>
          <p:cNvPr id="9" name="Tijdelijke aanduiding voor voettekst 8"/>
          <p:cNvSpPr>
            <a:spLocks noGrp="1"/>
          </p:cNvSpPr>
          <p:nvPr>
            <p:ph type="ftr" sz="quarter" idx="11"/>
          </p:nvPr>
        </p:nvSpPr>
        <p:spPr/>
        <p:txBody>
          <a:bodyPr/>
          <a:lstStyle/>
          <a:p>
            <a:fld id="{453882AE-195A-493D-89FE-C78D0ED07027}" type="slidenum">
              <a:rPr lang="nl-NL" smtClean="0"/>
              <a:pPr/>
              <a:t>‹nr.›</a:t>
            </a:fld>
            <a:r>
              <a:rPr lang="nl-NL" dirty="0"/>
              <a:t> | Eindrapportage Veranderingen in koopgedrag</a:t>
            </a:r>
          </a:p>
        </p:txBody>
      </p:sp>
      <p:sp>
        <p:nvSpPr>
          <p:cNvPr id="10" name="Tijdelijke aanduiding voor dianummer 9"/>
          <p:cNvSpPr>
            <a:spLocks noGrp="1"/>
          </p:cNvSpPr>
          <p:nvPr>
            <p:ph type="sldNum" sz="quarter" idx="12"/>
          </p:nvPr>
        </p:nvSpPr>
        <p:spPr/>
        <p:txBody>
          <a:bodyPr/>
          <a:lstStyle/>
          <a:p>
            <a:fld id="{52236286-4DC8-46DE-9269-8F728FBC0641}" type="slidenum">
              <a:rPr lang="nl-NL" smtClean="0"/>
              <a:pPr/>
              <a:t>‹nr.›</a:t>
            </a:fld>
            <a:endParaRPr lang="nl-NL" dirty="0"/>
          </a:p>
        </p:txBody>
      </p:sp>
      <p:sp>
        <p:nvSpPr>
          <p:cNvPr id="12" name="Tijdelijke aanduiding voor afbeelding 7"/>
          <p:cNvSpPr>
            <a:spLocks noGrp="1"/>
          </p:cNvSpPr>
          <p:nvPr>
            <p:ph type="pic" sz="quarter" idx="13"/>
          </p:nvPr>
        </p:nvSpPr>
        <p:spPr>
          <a:xfrm>
            <a:off x="8679234" y="6562800"/>
            <a:ext cx="69230" cy="143998"/>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picture</a:t>
            </a:r>
          </a:p>
        </p:txBody>
      </p:sp>
      <p:sp>
        <p:nvSpPr>
          <p:cNvPr id="13" name="Rechthoek 12"/>
          <p:cNvSpPr/>
          <p:nvPr userDrawn="1"/>
        </p:nvSpPr>
        <p:spPr>
          <a:xfrm>
            <a:off x="-7200" y="2200275"/>
            <a:ext cx="9158400" cy="4190578"/>
          </a:xfrm>
          <a:prstGeom prst="rect">
            <a:avLst/>
          </a:prstGeom>
          <a:no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649357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ccel="51000" fill="hold" nodeType="clickEffect">
                                  <p:stCondLst>
                                    <p:cond delay="0"/>
                                  </p:stCondLst>
                                  <p:childTnLst>
                                    <p:animClr clrSpc="rgb" dir="cw">
                                      <p:cBhvr>
                                        <p:cTn id="6" dur="1000" fill="hold"/>
                                        <p:tgtEl>
                                          <p:spTgt spid="13"/>
                                        </p:tgtEl>
                                        <p:attrNameLst>
                                          <p:attrName>fillcolor</p:attrName>
                                        </p:attrNameLst>
                                      </p:cBhvr>
                                      <p:to>
                                        <a:srgbClr val="FFFFFF"/>
                                      </p:to>
                                    </p:animClr>
                                    <p:set>
                                      <p:cBhvr>
                                        <p:cTn id="7" dur="1000" fill="hold"/>
                                        <p:tgtEl>
                                          <p:spTgt spid="13"/>
                                        </p:tgtEl>
                                        <p:attrNameLst>
                                          <p:attrName>fill.type</p:attrName>
                                        </p:attrNameLst>
                                      </p:cBhvr>
                                      <p:to>
                                        <p:strVal val="solid"/>
                                      </p:to>
                                    </p:set>
                                    <p:set>
                                      <p:cBhvr>
                                        <p:cTn id="8" dur="1000" fill="hold"/>
                                        <p:tgtEl>
                                          <p:spTgt spid="1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owcase Navigation 15">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nl-NL" smtClean="0"/>
              <a:t>‹nr.›</a:t>
            </a:fld>
            <a:endParaRPr lang="nl-NL" dirty="0"/>
          </a:p>
        </p:txBody>
      </p:sp>
      <p:sp>
        <p:nvSpPr>
          <p:cNvPr id="12" name="Rechthoek 11"/>
          <p:cNvSpPr/>
          <p:nvPr userDrawn="1"/>
        </p:nvSpPr>
        <p:spPr>
          <a:xfrm>
            <a:off x="561777"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Tijdelijke aanduiding voor tekst 159"/>
          <p:cNvSpPr>
            <a:spLocks noGrp="1"/>
          </p:cNvSpPr>
          <p:nvPr>
            <p:ph type="body" sz="quarter" idx="11" hasCustomPrompt="1"/>
          </p:nvPr>
        </p:nvSpPr>
        <p:spPr>
          <a:xfrm>
            <a:off x="654540"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 name="Tijdelijke aanduiding voor afbeelding 157"/>
          <p:cNvSpPr>
            <a:spLocks noGrp="1"/>
          </p:cNvSpPr>
          <p:nvPr>
            <p:ph type="pic" sz="quarter" idx="10"/>
          </p:nvPr>
        </p:nvSpPr>
        <p:spPr>
          <a:xfrm>
            <a:off x="654540"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70" name="Afbeelding 6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44064" y="1280811"/>
            <a:ext cx="34612" cy="126000"/>
          </a:xfrm>
          <a:prstGeom prst="rect">
            <a:avLst/>
          </a:prstGeom>
        </p:spPr>
      </p:pic>
      <p:sp>
        <p:nvSpPr>
          <p:cNvPr id="71" name="Rechthoek 70"/>
          <p:cNvSpPr/>
          <p:nvPr userDrawn="1"/>
        </p:nvSpPr>
        <p:spPr>
          <a:xfrm>
            <a:off x="2226469"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2" name="Tijdelijke aanduiding voor tekst 159"/>
          <p:cNvSpPr>
            <a:spLocks noGrp="1"/>
          </p:cNvSpPr>
          <p:nvPr>
            <p:ph type="body" sz="quarter" idx="13" hasCustomPrompt="1"/>
          </p:nvPr>
        </p:nvSpPr>
        <p:spPr>
          <a:xfrm>
            <a:off x="2319232"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73" name="Tijdelijke aanduiding voor afbeelding 157"/>
          <p:cNvSpPr>
            <a:spLocks noGrp="1"/>
          </p:cNvSpPr>
          <p:nvPr>
            <p:ph type="pic" sz="quarter" idx="14"/>
          </p:nvPr>
        </p:nvSpPr>
        <p:spPr>
          <a:xfrm>
            <a:off x="2319232"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74" name="Afbeelding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08756" y="1280811"/>
            <a:ext cx="34612" cy="126000"/>
          </a:xfrm>
          <a:prstGeom prst="rect">
            <a:avLst/>
          </a:prstGeom>
        </p:spPr>
      </p:pic>
      <p:sp>
        <p:nvSpPr>
          <p:cNvPr id="75" name="Rechthoek 74"/>
          <p:cNvSpPr/>
          <p:nvPr userDrawn="1"/>
        </p:nvSpPr>
        <p:spPr>
          <a:xfrm>
            <a:off x="3889003"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6" name="Tijdelijke aanduiding voor tekst 159"/>
          <p:cNvSpPr>
            <a:spLocks noGrp="1"/>
          </p:cNvSpPr>
          <p:nvPr>
            <p:ph type="body" sz="quarter" idx="15" hasCustomPrompt="1"/>
          </p:nvPr>
        </p:nvSpPr>
        <p:spPr>
          <a:xfrm>
            <a:off x="3981766"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77" name="Tijdelijke aanduiding voor afbeelding 157"/>
          <p:cNvSpPr>
            <a:spLocks noGrp="1"/>
          </p:cNvSpPr>
          <p:nvPr>
            <p:ph type="pic" sz="quarter" idx="16"/>
          </p:nvPr>
        </p:nvSpPr>
        <p:spPr>
          <a:xfrm>
            <a:off x="3981766"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78" name="Afbeelding 7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1290" y="1280811"/>
            <a:ext cx="34612" cy="126000"/>
          </a:xfrm>
          <a:prstGeom prst="rect">
            <a:avLst/>
          </a:prstGeom>
        </p:spPr>
      </p:pic>
      <p:sp>
        <p:nvSpPr>
          <p:cNvPr id="79" name="Rechthoek 78"/>
          <p:cNvSpPr/>
          <p:nvPr userDrawn="1"/>
        </p:nvSpPr>
        <p:spPr>
          <a:xfrm>
            <a:off x="5550520"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0" name="Tijdelijke aanduiding voor tekst 159"/>
          <p:cNvSpPr>
            <a:spLocks noGrp="1"/>
          </p:cNvSpPr>
          <p:nvPr>
            <p:ph type="body" sz="quarter" idx="17" hasCustomPrompt="1"/>
          </p:nvPr>
        </p:nvSpPr>
        <p:spPr>
          <a:xfrm>
            <a:off x="5643283"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81" name="Tijdelijke aanduiding voor afbeelding 157"/>
          <p:cNvSpPr>
            <a:spLocks noGrp="1"/>
          </p:cNvSpPr>
          <p:nvPr>
            <p:ph type="pic" sz="quarter" idx="18"/>
          </p:nvPr>
        </p:nvSpPr>
        <p:spPr>
          <a:xfrm>
            <a:off x="5643283"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82" name="Afbeelding 8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2807" y="1280811"/>
            <a:ext cx="34612" cy="126000"/>
          </a:xfrm>
          <a:prstGeom prst="rect">
            <a:avLst/>
          </a:prstGeom>
        </p:spPr>
      </p:pic>
      <p:sp>
        <p:nvSpPr>
          <p:cNvPr id="83" name="Rechthoek 82"/>
          <p:cNvSpPr/>
          <p:nvPr userDrawn="1"/>
        </p:nvSpPr>
        <p:spPr>
          <a:xfrm>
            <a:off x="7211763"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4" name="Tijdelijke aanduiding voor tekst 159"/>
          <p:cNvSpPr>
            <a:spLocks noGrp="1"/>
          </p:cNvSpPr>
          <p:nvPr>
            <p:ph type="body" sz="quarter" idx="19" hasCustomPrompt="1"/>
          </p:nvPr>
        </p:nvSpPr>
        <p:spPr>
          <a:xfrm>
            <a:off x="7304526"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85" name="Tijdelijke aanduiding voor afbeelding 157"/>
          <p:cNvSpPr>
            <a:spLocks noGrp="1"/>
          </p:cNvSpPr>
          <p:nvPr>
            <p:ph type="pic" sz="quarter" idx="20"/>
          </p:nvPr>
        </p:nvSpPr>
        <p:spPr>
          <a:xfrm>
            <a:off x="7304526"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86" name="Afbeelding 8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94050" y="1280811"/>
            <a:ext cx="34612" cy="126000"/>
          </a:xfrm>
          <a:prstGeom prst="rect">
            <a:avLst/>
          </a:prstGeom>
        </p:spPr>
      </p:pic>
      <p:sp>
        <p:nvSpPr>
          <p:cNvPr id="87" name="Rechthoek 86"/>
          <p:cNvSpPr/>
          <p:nvPr userDrawn="1"/>
        </p:nvSpPr>
        <p:spPr>
          <a:xfrm>
            <a:off x="564952"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8" name="Tijdelijke aanduiding voor tekst 159"/>
          <p:cNvSpPr>
            <a:spLocks noGrp="1"/>
          </p:cNvSpPr>
          <p:nvPr>
            <p:ph type="body" sz="quarter" idx="21" hasCustomPrompt="1"/>
          </p:nvPr>
        </p:nvSpPr>
        <p:spPr>
          <a:xfrm>
            <a:off x="657715"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89" name="Tijdelijke aanduiding voor afbeelding 157"/>
          <p:cNvSpPr>
            <a:spLocks noGrp="1"/>
          </p:cNvSpPr>
          <p:nvPr>
            <p:ph type="pic" sz="quarter" idx="22"/>
          </p:nvPr>
        </p:nvSpPr>
        <p:spPr>
          <a:xfrm>
            <a:off x="657715"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90" name="Afbeelding 8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47239" y="3046735"/>
            <a:ext cx="34612" cy="126000"/>
          </a:xfrm>
          <a:prstGeom prst="rect">
            <a:avLst/>
          </a:prstGeom>
        </p:spPr>
      </p:pic>
      <p:sp>
        <p:nvSpPr>
          <p:cNvPr id="91" name="Rechthoek 90"/>
          <p:cNvSpPr/>
          <p:nvPr userDrawn="1"/>
        </p:nvSpPr>
        <p:spPr>
          <a:xfrm>
            <a:off x="2229644"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2" name="Tijdelijke aanduiding voor tekst 159"/>
          <p:cNvSpPr>
            <a:spLocks noGrp="1"/>
          </p:cNvSpPr>
          <p:nvPr>
            <p:ph type="body" sz="quarter" idx="23" hasCustomPrompt="1"/>
          </p:nvPr>
        </p:nvSpPr>
        <p:spPr>
          <a:xfrm>
            <a:off x="2322407"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93" name="Tijdelijke aanduiding voor afbeelding 157"/>
          <p:cNvSpPr>
            <a:spLocks noGrp="1"/>
          </p:cNvSpPr>
          <p:nvPr>
            <p:ph type="pic" sz="quarter" idx="24"/>
          </p:nvPr>
        </p:nvSpPr>
        <p:spPr>
          <a:xfrm>
            <a:off x="2322407"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94" name="Afbeelding 9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11931" y="3046735"/>
            <a:ext cx="34612" cy="126000"/>
          </a:xfrm>
          <a:prstGeom prst="rect">
            <a:avLst/>
          </a:prstGeom>
        </p:spPr>
      </p:pic>
      <p:sp>
        <p:nvSpPr>
          <p:cNvPr id="95" name="Rechthoek 94"/>
          <p:cNvSpPr/>
          <p:nvPr userDrawn="1"/>
        </p:nvSpPr>
        <p:spPr>
          <a:xfrm>
            <a:off x="3892178"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6" name="Tijdelijke aanduiding voor tekst 159"/>
          <p:cNvSpPr>
            <a:spLocks noGrp="1"/>
          </p:cNvSpPr>
          <p:nvPr>
            <p:ph type="body" sz="quarter" idx="25" hasCustomPrompt="1"/>
          </p:nvPr>
        </p:nvSpPr>
        <p:spPr>
          <a:xfrm>
            <a:off x="3984941"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97" name="Tijdelijke aanduiding voor afbeelding 157"/>
          <p:cNvSpPr>
            <a:spLocks noGrp="1"/>
          </p:cNvSpPr>
          <p:nvPr>
            <p:ph type="pic" sz="quarter" idx="26"/>
          </p:nvPr>
        </p:nvSpPr>
        <p:spPr>
          <a:xfrm>
            <a:off x="3984941"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98" name="Afbeelding 9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4465" y="3046735"/>
            <a:ext cx="34612" cy="126000"/>
          </a:xfrm>
          <a:prstGeom prst="rect">
            <a:avLst/>
          </a:prstGeom>
        </p:spPr>
      </p:pic>
      <p:sp>
        <p:nvSpPr>
          <p:cNvPr id="99" name="Rechthoek 98"/>
          <p:cNvSpPr/>
          <p:nvPr userDrawn="1"/>
        </p:nvSpPr>
        <p:spPr>
          <a:xfrm>
            <a:off x="5553695"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0" name="Tijdelijke aanduiding voor tekst 159"/>
          <p:cNvSpPr>
            <a:spLocks noGrp="1"/>
          </p:cNvSpPr>
          <p:nvPr>
            <p:ph type="body" sz="quarter" idx="27" hasCustomPrompt="1"/>
          </p:nvPr>
        </p:nvSpPr>
        <p:spPr>
          <a:xfrm>
            <a:off x="5646458"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01" name="Tijdelijke aanduiding voor afbeelding 157"/>
          <p:cNvSpPr>
            <a:spLocks noGrp="1"/>
          </p:cNvSpPr>
          <p:nvPr>
            <p:ph type="pic" sz="quarter" idx="28"/>
          </p:nvPr>
        </p:nvSpPr>
        <p:spPr>
          <a:xfrm>
            <a:off x="5646458"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02" name="Afbeelding 10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5982" y="3046735"/>
            <a:ext cx="34612" cy="126000"/>
          </a:xfrm>
          <a:prstGeom prst="rect">
            <a:avLst/>
          </a:prstGeom>
        </p:spPr>
      </p:pic>
      <p:sp>
        <p:nvSpPr>
          <p:cNvPr id="103" name="Rechthoek 102"/>
          <p:cNvSpPr/>
          <p:nvPr userDrawn="1"/>
        </p:nvSpPr>
        <p:spPr>
          <a:xfrm>
            <a:off x="7214938"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4" name="Tijdelijke aanduiding voor tekst 159"/>
          <p:cNvSpPr>
            <a:spLocks noGrp="1"/>
          </p:cNvSpPr>
          <p:nvPr>
            <p:ph type="body" sz="quarter" idx="29" hasCustomPrompt="1"/>
          </p:nvPr>
        </p:nvSpPr>
        <p:spPr>
          <a:xfrm>
            <a:off x="7307701"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05" name="Tijdelijke aanduiding voor afbeelding 157"/>
          <p:cNvSpPr>
            <a:spLocks noGrp="1"/>
          </p:cNvSpPr>
          <p:nvPr>
            <p:ph type="pic" sz="quarter" idx="30"/>
          </p:nvPr>
        </p:nvSpPr>
        <p:spPr>
          <a:xfrm>
            <a:off x="7307701"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06" name="Afbeelding 10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97225" y="3046735"/>
            <a:ext cx="34612" cy="126000"/>
          </a:xfrm>
          <a:prstGeom prst="rect">
            <a:avLst/>
          </a:prstGeom>
        </p:spPr>
      </p:pic>
      <p:sp>
        <p:nvSpPr>
          <p:cNvPr id="107" name="Rechthoek 106"/>
          <p:cNvSpPr/>
          <p:nvPr userDrawn="1"/>
        </p:nvSpPr>
        <p:spPr>
          <a:xfrm>
            <a:off x="569144"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8" name="Tijdelijke aanduiding voor tekst 159"/>
          <p:cNvSpPr>
            <a:spLocks noGrp="1"/>
          </p:cNvSpPr>
          <p:nvPr>
            <p:ph type="body" sz="quarter" idx="31" hasCustomPrompt="1"/>
          </p:nvPr>
        </p:nvSpPr>
        <p:spPr>
          <a:xfrm>
            <a:off x="661907"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09" name="Tijdelijke aanduiding voor afbeelding 157"/>
          <p:cNvSpPr>
            <a:spLocks noGrp="1"/>
          </p:cNvSpPr>
          <p:nvPr>
            <p:ph type="pic" sz="quarter" idx="32"/>
          </p:nvPr>
        </p:nvSpPr>
        <p:spPr>
          <a:xfrm>
            <a:off x="661907"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10" name="Afbeelding 10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1431" y="4804519"/>
            <a:ext cx="34612" cy="126000"/>
          </a:xfrm>
          <a:prstGeom prst="rect">
            <a:avLst/>
          </a:prstGeom>
        </p:spPr>
      </p:pic>
      <p:sp>
        <p:nvSpPr>
          <p:cNvPr id="111" name="Rechthoek 110"/>
          <p:cNvSpPr/>
          <p:nvPr userDrawn="1"/>
        </p:nvSpPr>
        <p:spPr>
          <a:xfrm>
            <a:off x="2233836"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2" name="Tijdelijke aanduiding voor tekst 159"/>
          <p:cNvSpPr>
            <a:spLocks noGrp="1"/>
          </p:cNvSpPr>
          <p:nvPr>
            <p:ph type="body" sz="quarter" idx="33" hasCustomPrompt="1"/>
          </p:nvPr>
        </p:nvSpPr>
        <p:spPr>
          <a:xfrm>
            <a:off x="2326599"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13" name="Tijdelijke aanduiding voor afbeelding 157"/>
          <p:cNvSpPr>
            <a:spLocks noGrp="1"/>
          </p:cNvSpPr>
          <p:nvPr>
            <p:ph type="pic" sz="quarter" idx="34"/>
          </p:nvPr>
        </p:nvSpPr>
        <p:spPr>
          <a:xfrm>
            <a:off x="2326599"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14" name="Afbeelding 1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16123" y="4804519"/>
            <a:ext cx="34612" cy="126000"/>
          </a:xfrm>
          <a:prstGeom prst="rect">
            <a:avLst/>
          </a:prstGeom>
        </p:spPr>
      </p:pic>
      <p:sp>
        <p:nvSpPr>
          <p:cNvPr id="115" name="Rechthoek 114"/>
          <p:cNvSpPr/>
          <p:nvPr userDrawn="1"/>
        </p:nvSpPr>
        <p:spPr>
          <a:xfrm>
            <a:off x="3896370"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6" name="Tijdelijke aanduiding voor tekst 159"/>
          <p:cNvSpPr>
            <a:spLocks noGrp="1"/>
          </p:cNvSpPr>
          <p:nvPr>
            <p:ph type="body" sz="quarter" idx="35" hasCustomPrompt="1"/>
          </p:nvPr>
        </p:nvSpPr>
        <p:spPr>
          <a:xfrm>
            <a:off x="3989133"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17" name="Tijdelijke aanduiding voor afbeelding 157"/>
          <p:cNvSpPr>
            <a:spLocks noGrp="1"/>
          </p:cNvSpPr>
          <p:nvPr>
            <p:ph type="pic" sz="quarter" idx="36"/>
          </p:nvPr>
        </p:nvSpPr>
        <p:spPr>
          <a:xfrm>
            <a:off x="3989133"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18" name="Afbeelding 1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8657" y="4804519"/>
            <a:ext cx="34612" cy="126000"/>
          </a:xfrm>
          <a:prstGeom prst="rect">
            <a:avLst/>
          </a:prstGeom>
        </p:spPr>
      </p:pic>
      <p:sp>
        <p:nvSpPr>
          <p:cNvPr id="119" name="Rechthoek 118"/>
          <p:cNvSpPr/>
          <p:nvPr userDrawn="1"/>
        </p:nvSpPr>
        <p:spPr>
          <a:xfrm>
            <a:off x="5557887"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0" name="Tijdelijke aanduiding voor tekst 159"/>
          <p:cNvSpPr>
            <a:spLocks noGrp="1"/>
          </p:cNvSpPr>
          <p:nvPr>
            <p:ph type="body" sz="quarter" idx="37" hasCustomPrompt="1"/>
          </p:nvPr>
        </p:nvSpPr>
        <p:spPr>
          <a:xfrm>
            <a:off x="5650650"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21" name="Tijdelijke aanduiding voor afbeelding 157"/>
          <p:cNvSpPr>
            <a:spLocks noGrp="1"/>
          </p:cNvSpPr>
          <p:nvPr>
            <p:ph type="pic" sz="quarter" idx="38"/>
          </p:nvPr>
        </p:nvSpPr>
        <p:spPr>
          <a:xfrm>
            <a:off x="5650650"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22" name="Afbeelding 12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40174" y="4804519"/>
            <a:ext cx="34612" cy="126000"/>
          </a:xfrm>
          <a:prstGeom prst="rect">
            <a:avLst/>
          </a:prstGeom>
        </p:spPr>
      </p:pic>
      <p:sp>
        <p:nvSpPr>
          <p:cNvPr id="123" name="Rechthoek 122"/>
          <p:cNvSpPr/>
          <p:nvPr userDrawn="1"/>
        </p:nvSpPr>
        <p:spPr>
          <a:xfrm>
            <a:off x="7219130"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4" name="Tijdelijke aanduiding voor tekst 159"/>
          <p:cNvSpPr>
            <a:spLocks noGrp="1"/>
          </p:cNvSpPr>
          <p:nvPr>
            <p:ph type="body" sz="quarter" idx="39" hasCustomPrompt="1"/>
          </p:nvPr>
        </p:nvSpPr>
        <p:spPr>
          <a:xfrm>
            <a:off x="7311893"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25" name="Tijdelijke aanduiding voor afbeelding 157"/>
          <p:cNvSpPr>
            <a:spLocks noGrp="1"/>
          </p:cNvSpPr>
          <p:nvPr>
            <p:ph type="pic" sz="quarter" idx="40"/>
          </p:nvPr>
        </p:nvSpPr>
        <p:spPr>
          <a:xfrm>
            <a:off x="7311893"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26" name="Afbeelding 1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01417" y="4804519"/>
            <a:ext cx="34612" cy="126000"/>
          </a:xfrm>
          <a:prstGeom prst="rect">
            <a:avLst/>
          </a:prstGeom>
        </p:spPr>
      </p:pic>
      <p:sp>
        <p:nvSpPr>
          <p:cNvPr id="2" name="Tijdelijke aanduiding voor datum 1"/>
          <p:cNvSpPr>
            <a:spLocks noGrp="1"/>
          </p:cNvSpPr>
          <p:nvPr>
            <p:ph type="dt" sz="half" idx="41"/>
          </p:nvPr>
        </p:nvSpPr>
        <p:spPr/>
        <p:txBody>
          <a:bodyPr/>
          <a:lstStyle/>
          <a:p>
            <a:r>
              <a:rPr lang="nl-NL" dirty="0"/>
              <a:t>vrijdag 31 maart 2017</a:t>
            </a:r>
          </a:p>
        </p:txBody>
      </p:sp>
      <p:sp>
        <p:nvSpPr>
          <p:cNvPr id="3" name="Tijdelijke aanduiding voor voettekst 2"/>
          <p:cNvSpPr>
            <a:spLocks noGrp="1"/>
          </p:cNvSpPr>
          <p:nvPr>
            <p:ph type="ftr" sz="quarter" idx="42"/>
          </p:nvPr>
        </p:nvSpPr>
        <p:spPr/>
        <p:txBody>
          <a:bodyPr/>
          <a:lstStyle/>
          <a:p>
            <a:fld id="{46C7D0CA-5C1E-47E2-A1D6-40B9577889D9}" type="slidenum">
              <a:rPr lang="nl-NL" smtClean="0"/>
              <a:pPr/>
              <a:t>‹nr.›</a:t>
            </a:fld>
            <a:r>
              <a:rPr lang="nl-NL" dirty="0"/>
              <a:t> | Eindrapportage Veranderingen in koopgedrag</a:t>
            </a:r>
          </a:p>
        </p:txBody>
      </p:sp>
    </p:spTree>
    <p:extLst>
      <p:ext uri="{BB962C8B-B14F-4D97-AF65-F5344CB8AC3E}">
        <p14:creationId xmlns:p14="http://schemas.microsoft.com/office/powerpoint/2010/main" val="3296008366"/>
      </p:ext>
    </p:extLst>
  </p:cSld>
  <p:clrMapOvr>
    <a:masterClrMapping/>
  </p:clrMapOvr>
  <p:transition spd="slow">
    <p:fade thruBlk="1"/>
  </p:transition>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wcase Navigation 6">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nl-NL" smtClean="0"/>
              <a:t>‹nr.›</a:t>
            </a:fld>
            <a:endParaRPr lang="nl-NL" dirty="0"/>
          </a:p>
        </p:txBody>
      </p:sp>
      <p:sp>
        <p:nvSpPr>
          <p:cNvPr id="66" name="Rechthoek 65"/>
          <p:cNvSpPr/>
          <p:nvPr userDrawn="1"/>
        </p:nvSpPr>
        <p:spPr>
          <a:xfrm>
            <a:off x="561777" y="1192928"/>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7" name="Tijdelijke aanduiding voor tekst 159"/>
          <p:cNvSpPr>
            <a:spLocks noGrp="1"/>
          </p:cNvSpPr>
          <p:nvPr>
            <p:ph type="body" sz="quarter" idx="11" hasCustomPrompt="1"/>
          </p:nvPr>
        </p:nvSpPr>
        <p:spPr>
          <a:xfrm>
            <a:off x="654540" y="1268565"/>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68" name="Tijdelijke aanduiding voor afbeelding 157"/>
          <p:cNvSpPr>
            <a:spLocks noGrp="1"/>
          </p:cNvSpPr>
          <p:nvPr>
            <p:ph type="pic" sz="quarter" idx="10"/>
          </p:nvPr>
        </p:nvSpPr>
        <p:spPr>
          <a:xfrm>
            <a:off x="654540" y="1799471"/>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69" name="Afbeelding 6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1746" y="1280811"/>
            <a:ext cx="34612" cy="126000"/>
          </a:xfrm>
          <a:prstGeom prst="rect">
            <a:avLst/>
          </a:prstGeom>
        </p:spPr>
      </p:pic>
      <p:sp>
        <p:nvSpPr>
          <p:cNvPr id="150" name="Rechthoek 149"/>
          <p:cNvSpPr/>
          <p:nvPr userDrawn="1"/>
        </p:nvSpPr>
        <p:spPr>
          <a:xfrm>
            <a:off x="3320306" y="1196752"/>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1" name="Tijdelijke aanduiding voor tekst 159"/>
          <p:cNvSpPr>
            <a:spLocks noGrp="1"/>
          </p:cNvSpPr>
          <p:nvPr>
            <p:ph type="body" sz="quarter" idx="13" hasCustomPrompt="1"/>
          </p:nvPr>
        </p:nvSpPr>
        <p:spPr>
          <a:xfrm>
            <a:off x="3413069" y="1272389"/>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52" name="Tijdelijke aanduiding voor afbeelding 157"/>
          <p:cNvSpPr>
            <a:spLocks noGrp="1"/>
          </p:cNvSpPr>
          <p:nvPr>
            <p:ph type="pic" sz="quarter" idx="14"/>
          </p:nvPr>
        </p:nvSpPr>
        <p:spPr>
          <a:xfrm>
            <a:off x="3413069" y="1803295"/>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53" name="Afbeelding 15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0275" y="1284635"/>
            <a:ext cx="34612" cy="126000"/>
          </a:xfrm>
          <a:prstGeom prst="rect">
            <a:avLst/>
          </a:prstGeom>
        </p:spPr>
      </p:pic>
      <p:sp>
        <p:nvSpPr>
          <p:cNvPr id="154" name="Rechthoek 153"/>
          <p:cNvSpPr/>
          <p:nvPr userDrawn="1"/>
        </p:nvSpPr>
        <p:spPr>
          <a:xfrm>
            <a:off x="6080190" y="1196752"/>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5" name="Tijdelijke aanduiding voor tekst 159"/>
          <p:cNvSpPr>
            <a:spLocks noGrp="1"/>
          </p:cNvSpPr>
          <p:nvPr>
            <p:ph type="body" sz="quarter" idx="15" hasCustomPrompt="1"/>
          </p:nvPr>
        </p:nvSpPr>
        <p:spPr>
          <a:xfrm>
            <a:off x="6172953" y="1272389"/>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56" name="Tijdelijke aanduiding voor afbeelding 157"/>
          <p:cNvSpPr>
            <a:spLocks noGrp="1"/>
          </p:cNvSpPr>
          <p:nvPr>
            <p:ph type="pic" sz="quarter" idx="16"/>
          </p:nvPr>
        </p:nvSpPr>
        <p:spPr>
          <a:xfrm>
            <a:off x="6172953" y="1803295"/>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57" name="Afbeelding 1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10159" y="1284635"/>
            <a:ext cx="34612" cy="126000"/>
          </a:xfrm>
          <a:prstGeom prst="rect">
            <a:avLst/>
          </a:prstGeom>
        </p:spPr>
      </p:pic>
      <p:sp>
        <p:nvSpPr>
          <p:cNvPr id="158" name="Rechthoek 157"/>
          <p:cNvSpPr/>
          <p:nvPr userDrawn="1"/>
        </p:nvSpPr>
        <p:spPr>
          <a:xfrm>
            <a:off x="567110" y="2959869"/>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9" name="Tijdelijke aanduiding voor tekst 159"/>
          <p:cNvSpPr>
            <a:spLocks noGrp="1"/>
          </p:cNvSpPr>
          <p:nvPr>
            <p:ph type="body" sz="quarter" idx="17" hasCustomPrompt="1"/>
          </p:nvPr>
        </p:nvSpPr>
        <p:spPr>
          <a:xfrm>
            <a:off x="659873" y="3035506"/>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0" name="Tijdelijke aanduiding voor afbeelding 157"/>
          <p:cNvSpPr>
            <a:spLocks noGrp="1"/>
          </p:cNvSpPr>
          <p:nvPr>
            <p:ph type="pic" sz="quarter" idx="18"/>
          </p:nvPr>
        </p:nvSpPr>
        <p:spPr>
          <a:xfrm>
            <a:off x="659873" y="3566412"/>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61" name="Afbeelding 16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079" y="3047752"/>
            <a:ext cx="34612" cy="126000"/>
          </a:xfrm>
          <a:prstGeom prst="rect">
            <a:avLst/>
          </a:prstGeom>
        </p:spPr>
      </p:pic>
      <p:sp>
        <p:nvSpPr>
          <p:cNvPr id="162" name="Rechthoek 161"/>
          <p:cNvSpPr/>
          <p:nvPr userDrawn="1"/>
        </p:nvSpPr>
        <p:spPr>
          <a:xfrm>
            <a:off x="3325639" y="296369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3" name="Tijdelijke aanduiding voor tekst 159"/>
          <p:cNvSpPr>
            <a:spLocks noGrp="1"/>
          </p:cNvSpPr>
          <p:nvPr>
            <p:ph type="body" sz="quarter" idx="19" hasCustomPrompt="1"/>
          </p:nvPr>
        </p:nvSpPr>
        <p:spPr>
          <a:xfrm>
            <a:off x="3418402" y="303933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4" name="Tijdelijke aanduiding voor afbeelding 157"/>
          <p:cNvSpPr>
            <a:spLocks noGrp="1"/>
          </p:cNvSpPr>
          <p:nvPr>
            <p:ph type="pic" sz="quarter" idx="20"/>
          </p:nvPr>
        </p:nvSpPr>
        <p:spPr>
          <a:xfrm>
            <a:off x="3418402" y="357023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65" name="Afbeelding 16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5608" y="3051576"/>
            <a:ext cx="34612" cy="126000"/>
          </a:xfrm>
          <a:prstGeom prst="rect">
            <a:avLst/>
          </a:prstGeom>
        </p:spPr>
      </p:pic>
      <p:sp>
        <p:nvSpPr>
          <p:cNvPr id="166" name="Rechthoek 165"/>
          <p:cNvSpPr/>
          <p:nvPr userDrawn="1"/>
        </p:nvSpPr>
        <p:spPr>
          <a:xfrm>
            <a:off x="6085523" y="296369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7" name="Tijdelijke aanduiding voor tekst 159"/>
          <p:cNvSpPr>
            <a:spLocks noGrp="1"/>
          </p:cNvSpPr>
          <p:nvPr>
            <p:ph type="body" sz="quarter" idx="21" hasCustomPrompt="1"/>
          </p:nvPr>
        </p:nvSpPr>
        <p:spPr>
          <a:xfrm>
            <a:off x="6178286" y="303933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8" name="Tijdelijke aanduiding voor afbeelding 157"/>
          <p:cNvSpPr>
            <a:spLocks noGrp="1"/>
          </p:cNvSpPr>
          <p:nvPr>
            <p:ph type="pic" sz="quarter" idx="22"/>
          </p:nvPr>
        </p:nvSpPr>
        <p:spPr>
          <a:xfrm>
            <a:off x="6178286" y="357023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69" name="Afbeelding 16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15492" y="3051576"/>
            <a:ext cx="34612" cy="126000"/>
          </a:xfrm>
          <a:prstGeom prst="rect">
            <a:avLst/>
          </a:prstGeom>
        </p:spPr>
      </p:pic>
      <p:sp>
        <p:nvSpPr>
          <p:cNvPr id="170" name="Rechthoek 169"/>
          <p:cNvSpPr/>
          <p:nvPr userDrawn="1"/>
        </p:nvSpPr>
        <p:spPr>
          <a:xfrm>
            <a:off x="570285" y="4715619"/>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1" name="Tijdelijke aanduiding voor tekst 159"/>
          <p:cNvSpPr>
            <a:spLocks noGrp="1"/>
          </p:cNvSpPr>
          <p:nvPr>
            <p:ph type="body" sz="quarter" idx="23" hasCustomPrompt="1"/>
          </p:nvPr>
        </p:nvSpPr>
        <p:spPr>
          <a:xfrm>
            <a:off x="663048" y="4791256"/>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72" name="Tijdelijke aanduiding voor afbeelding 157"/>
          <p:cNvSpPr>
            <a:spLocks noGrp="1"/>
          </p:cNvSpPr>
          <p:nvPr>
            <p:ph type="pic" sz="quarter" idx="24"/>
          </p:nvPr>
        </p:nvSpPr>
        <p:spPr>
          <a:xfrm>
            <a:off x="663048" y="5322162"/>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73" name="Afbeelding 17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00254" y="4803502"/>
            <a:ext cx="34612" cy="126000"/>
          </a:xfrm>
          <a:prstGeom prst="rect">
            <a:avLst/>
          </a:prstGeom>
        </p:spPr>
      </p:pic>
      <p:sp>
        <p:nvSpPr>
          <p:cNvPr id="174" name="Rechthoek 173"/>
          <p:cNvSpPr/>
          <p:nvPr userDrawn="1"/>
        </p:nvSpPr>
        <p:spPr>
          <a:xfrm>
            <a:off x="3328814" y="471944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5" name="Tijdelijke aanduiding voor tekst 159"/>
          <p:cNvSpPr>
            <a:spLocks noGrp="1"/>
          </p:cNvSpPr>
          <p:nvPr>
            <p:ph type="body" sz="quarter" idx="25" hasCustomPrompt="1"/>
          </p:nvPr>
        </p:nvSpPr>
        <p:spPr>
          <a:xfrm>
            <a:off x="3421577" y="479508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76" name="Tijdelijke aanduiding voor afbeelding 157"/>
          <p:cNvSpPr>
            <a:spLocks noGrp="1"/>
          </p:cNvSpPr>
          <p:nvPr>
            <p:ph type="pic" sz="quarter" idx="26"/>
          </p:nvPr>
        </p:nvSpPr>
        <p:spPr>
          <a:xfrm>
            <a:off x="3421577" y="532598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77" name="Afbeelding 17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8783" y="4807326"/>
            <a:ext cx="34612" cy="126000"/>
          </a:xfrm>
          <a:prstGeom prst="rect">
            <a:avLst/>
          </a:prstGeom>
        </p:spPr>
      </p:pic>
      <p:sp>
        <p:nvSpPr>
          <p:cNvPr id="178" name="Rechthoek 177"/>
          <p:cNvSpPr/>
          <p:nvPr userDrawn="1"/>
        </p:nvSpPr>
        <p:spPr>
          <a:xfrm>
            <a:off x="6088698" y="471944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9" name="Tijdelijke aanduiding voor tekst 159"/>
          <p:cNvSpPr>
            <a:spLocks noGrp="1"/>
          </p:cNvSpPr>
          <p:nvPr>
            <p:ph type="body" sz="quarter" idx="27" hasCustomPrompt="1"/>
          </p:nvPr>
        </p:nvSpPr>
        <p:spPr>
          <a:xfrm>
            <a:off x="6181461" y="479508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80" name="Tijdelijke aanduiding voor afbeelding 157"/>
          <p:cNvSpPr>
            <a:spLocks noGrp="1"/>
          </p:cNvSpPr>
          <p:nvPr>
            <p:ph type="pic" sz="quarter" idx="28"/>
          </p:nvPr>
        </p:nvSpPr>
        <p:spPr>
          <a:xfrm>
            <a:off x="6181461" y="532598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81" name="Afbeelding 18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18667" y="4807326"/>
            <a:ext cx="34612" cy="126000"/>
          </a:xfrm>
          <a:prstGeom prst="rect">
            <a:avLst/>
          </a:prstGeom>
        </p:spPr>
      </p:pic>
      <p:sp>
        <p:nvSpPr>
          <p:cNvPr id="2" name="Tijdelijke aanduiding voor datum 1"/>
          <p:cNvSpPr>
            <a:spLocks noGrp="1"/>
          </p:cNvSpPr>
          <p:nvPr>
            <p:ph type="dt" sz="half" idx="29"/>
          </p:nvPr>
        </p:nvSpPr>
        <p:spPr/>
        <p:txBody>
          <a:bodyPr/>
          <a:lstStyle/>
          <a:p>
            <a:r>
              <a:rPr lang="nl-NL" dirty="0"/>
              <a:t>vrijdag 31 maart 2017</a:t>
            </a:r>
          </a:p>
        </p:txBody>
      </p:sp>
      <p:sp>
        <p:nvSpPr>
          <p:cNvPr id="3" name="Tijdelijke aanduiding voor voettekst 2"/>
          <p:cNvSpPr>
            <a:spLocks noGrp="1"/>
          </p:cNvSpPr>
          <p:nvPr>
            <p:ph type="ftr" sz="quarter" idx="30"/>
          </p:nvPr>
        </p:nvSpPr>
        <p:spPr/>
        <p:txBody>
          <a:bodyPr/>
          <a:lstStyle/>
          <a:p>
            <a:fld id="{55988595-9F76-4F19-8E38-F749E4A6E00E}" type="slidenum">
              <a:rPr lang="nl-NL" smtClean="0"/>
              <a:pPr/>
              <a:t>‹nr.›</a:t>
            </a:fld>
            <a:r>
              <a:rPr lang="nl-NL" dirty="0"/>
              <a:t> | Eindrapportage Veranderingen in koopgedrag</a:t>
            </a:r>
          </a:p>
        </p:txBody>
      </p:sp>
    </p:spTree>
    <p:extLst>
      <p:ext uri="{BB962C8B-B14F-4D97-AF65-F5344CB8AC3E}">
        <p14:creationId xmlns:p14="http://schemas.microsoft.com/office/powerpoint/2010/main" val="1500791170"/>
      </p:ext>
    </p:extLst>
  </p:cSld>
  <p:clrMapOvr>
    <a:masterClrMapping/>
  </p:clrMapOvr>
  <p:transition spd="slow">
    <p:fade thruBlk="1"/>
  </p:transition>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9" name="Groep 8"/>
          <p:cNvGrpSpPr/>
          <p:nvPr userDrawn="1"/>
        </p:nvGrpSpPr>
        <p:grpSpPr>
          <a:xfrm>
            <a:off x="964017" y="2027964"/>
            <a:ext cx="58382" cy="2466080"/>
            <a:chOff x="964017" y="2027964"/>
            <a:chExt cx="58382" cy="2466080"/>
          </a:xfrm>
        </p:grpSpPr>
        <p:pic>
          <p:nvPicPr>
            <p:cNvPr id="5" name="Afbeelding 4" descr="timeline_pijl_wi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017" y="2027964"/>
              <a:ext cx="58382"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7" y="4279448"/>
            <a:ext cx="9143245" cy="512022"/>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tekst 12"/>
          <p:cNvSpPr>
            <a:spLocks noGrp="1"/>
          </p:cNvSpPr>
          <p:nvPr>
            <p:ph type="body" sz="quarter" idx="10"/>
          </p:nvPr>
        </p:nvSpPr>
        <p:spPr>
          <a:xfrm>
            <a:off x="1173672" y="3861048"/>
            <a:ext cx="3744913" cy="746125"/>
          </a:xfrm>
        </p:spPr>
        <p:txBody>
          <a:bodyPr/>
          <a:lstStyle>
            <a:lvl1pPr marL="0" indent="0">
              <a:lnSpc>
                <a:spcPct val="100000"/>
              </a:lnSpc>
              <a:buFontTx/>
              <a:buNone/>
              <a:defRPr sz="1600">
                <a:solidFill>
                  <a:schemeClr val="bg1"/>
                </a:solidFill>
              </a:defRPr>
            </a:lvl1pPr>
            <a:lvl2pPr marL="0" indent="0">
              <a:lnSpc>
                <a:spcPct val="100000"/>
              </a:lnSpc>
              <a:buFontTx/>
              <a:buNone/>
              <a:defRPr sz="1600">
                <a:solidFill>
                  <a:schemeClr val="bg1"/>
                </a:solidFill>
                <a:latin typeface="+mj-lt"/>
              </a:defRPr>
            </a:lvl2pPr>
            <a:lvl3pPr marL="0" indent="0">
              <a:buFontTx/>
              <a:buNone/>
              <a:defRPr sz="16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37896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12"/>
          <p:cNvSpPr>
            <a:spLocks noGrp="1"/>
          </p:cNvSpPr>
          <p:nvPr>
            <p:ph type="body" sz="quarter" idx="10"/>
          </p:nvPr>
        </p:nvSpPr>
        <p:spPr>
          <a:xfrm>
            <a:off x="1173672" y="3861048"/>
            <a:ext cx="3744913" cy="746125"/>
          </a:xfrm>
        </p:spPr>
        <p:txBody>
          <a:bodyPr/>
          <a:lstStyle>
            <a:lvl1pPr marL="0" indent="0">
              <a:lnSpc>
                <a:spcPct val="100000"/>
              </a:lnSpc>
              <a:buFontTx/>
              <a:buNone/>
              <a:defRPr sz="1600">
                <a:solidFill>
                  <a:schemeClr val="tx1"/>
                </a:solidFill>
              </a:defRPr>
            </a:lvl1pPr>
            <a:lvl2pPr marL="0" indent="0">
              <a:lnSpc>
                <a:spcPct val="100000"/>
              </a:lnSpc>
              <a:buFontTx/>
              <a:buNone/>
              <a:defRPr sz="1600">
                <a:solidFill>
                  <a:schemeClr val="tx1"/>
                </a:solidFill>
                <a:latin typeface="+mj-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30057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41613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text_only">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672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Bullet">
    <p:spTree>
      <p:nvGrpSpPr>
        <p:cNvPr id="1" name=""/>
        <p:cNvGrpSpPr/>
        <p:nvPr/>
      </p:nvGrpSpPr>
      <p:grpSpPr>
        <a:xfrm>
          <a:off x="0" y="0"/>
          <a:ext cx="0" cy="0"/>
          <a:chOff x="0" y="0"/>
          <a:chExt cx="0" cy="0"/>
        </a:xfrm>
      </p:grpSpPr>
      <p:pic>
        <p:nvPicPr>
          <p:cNvPr id="4" name="Afbeelding 3"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118872"/>
            <a:ext cx="8054114" cy="720000"/>
          </a:xfrm>
        </p:spPr>
        <p:txBody>
          <a:bodyPr/>
          <a:lstStyle>
            <a:lvl1pPr>
              <a:defRPr sz="24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56486" y="1988840"/>
            <a:ext cx="8054114" cy="4374504"/>
          </a:xfrm>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7"/>
          <p:cNvSpPr>
            <a:spLocks noGrp="1"/>
          </p:cNvSpPr>
          <p:nvPr>
            <p:ph type="dt" sz="half" idx="10"/>
          </p:nvPr>
        </p:nvSpPr>
        <p:spPr/>
        <p:txBody>
          <a:bodyPr/>
          <a:lstStyle/>
          <a:p>
            <a:r>
              <a:rPr lang="nl-NL" dirty="0"/>
              <a:t>vrijdag 31 maart 2017</a:t>
            </a:r>
          </a:p>
        </p:txBody>
      </p:sp>
      <p:sp>
        <p:nvSpPr>
          <p:cNvPr id="9" name="Tijdelijke aanduiding voor voettekst 8"/>
          <p:cNvSpPr>
            <a:spLocks noGrp="1"/>
          </p:cNvSpPr>
          <p:nvPr>
            <p:ph type="ftr" sz="quarter" idx="11"/>
          </p:nvPr>
        </p:nvSpPr>
        <p:spPr/>
        <p:txBody>
          <a:bodyPr/>
          <a:lstStyle/>
          <a:p>
            <a:fld id="{6238BCAA-3727-4473-BFF5-F91D987D62AC}" type="slidenum">
              <a:rPr lang="nl-NL" smtClean="0"/>
              <a:pPr/>
              <a:t>‹nr.›</a:t>
            </a:fld>
            <a:r>
              <a:rPr lang="nl-NL" dirty="0"/>
              <a:t> | Eindrapportage Veranderingen in koopgedrag</a:t>
            </a:r>
          </a:p>
        </p:txBody>
      </p:sp>
      <p:sp>
        <p:nvSpPr>
          <p:cNvPr id="10" name="Tijdelijke aanduiding voor dianummer 9"/>
          <p:cNvSpPr>
            <a:spLocks noGrp="1"/>
          </p:cNvSpPr>
          <p:nvPr>
            <p:ph type="sldNum" sz="quarter" idx="12"/>
          </p:nvPr>
        </p:nvSpPr>
        <p:spPr/>
        <p:txBody>
          <a:bodyPr/>
          <a:lstStyle/>
          <a:p>
            <a:fld id="{52236286-4DC8-46DE-9269-8F728FBC0641}" type="slidenum">
              <a:rPr lang="nl-NL" smtClean="0"/>
              <a:pPr/>
              <a:t>‹nr.›</a:t>
            </a:fld>
            <a:endParaRPr lang="nl-NL" dirty="0"/>
          </a:p>
        </p:txBody>
      </p:sp>
    </p:spTree>
    <p:extLst>
      <p:ext uri="{BB962C8B-B14F-4D97-AF65-F5344CB8AC3E}">
        <p14:creationId xmlns:p14="http://schemas.microsoft.com/office/powerpoint/2010/main" val="414806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nl-NL" smtClean="0"/>
              <a:t>‹nr.›</a:t>
            </a:fld>
            <a:endParaRPr lang="nl-NL" dirty="0"/>
          </a:p>
        </p:txBody>
      </p:sp>
      <p:pic>
        <p:nvPicPr>
          <p:cNvPr id="11" name="Afbeelding 10" descr="pijltje_terug.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7226" y="6582838"/>
            <a:ext cx="69230" cy="144000"/>
          </a:xfrm>
          <a:prstGeom prst="rect">
            <a:avLst/>
          </a:prstGeom>
        </p:spPr>
      </p:pic>
      <p:sp>
        <p:nvSpPr>
          <p:cNvPr id="7" name="Tijdelijke aanduiding voor afbeelding 157"/>
          <p:cNvSpPr>
            <a:spLocks noGrp="1"/>
          </p:cNvSpPr>
          <p:nvPr>
            <p:ph type="pic" sz="quarter" idx="10"/>
          </p:nvPr>
        </p:nvSpPr>
        <p:spPr>
          <a:xfrm>
            <a:off x="0" y="2204864"/>
            <a:ext cx="9144000" cy="4176464"/>
          </a:xfrm>
        </p:spPr>
        <p:txBody>
          <a:bodyPr/>
          <a:lstStyle>
            <a:lvl1pPr marL="0" indent="0">
              <a:lnSpc>
                <a:spcPct val="100000"/>
              </a:lnSpc>
              <a:buFont typeface="Arial"/>
              <a:buNone/>
              <a:defRPr sz="1800"/>
            </a:lvl1pPr>
          </a:lstStyle>
          <a:p>
            <a:r>
              <a:rPr lang="nl-NL" dirty="0"/>
              <a:t>Click icon </a:t>
            </a:r>
            <a:r>
              <a:rPr lang="nl-NL" dirty="0" err="1"/>
              <a:t>to</a:t>
            </a:r>
            <a:r>
              <a:rPr lang="nl-NL" dirty="0"/>
              <a:t> </a:t>
            </a:r>
            <a:r>
              <a:rPr lang="nl-NL" dirty="0" err="1"/>
              <a:t>add</a:t>
            </a:r>
            <a:r>
              <a:rPr lang="nl-NL" dirty="0"/>
              <a:t> picture</a:t>
            </a:r>
          </a:p>
        </p:txBody>
      </p:sp>
    </p:spTree>
    <p:extLst>
      <p:ext uri="{BB962C8B-B14F-4D97-AF65-F5344CB8AC3E}">
        <p14:creationId xmlns:p14="http://schemas.microsoft.com/office/powerpoint/2010/main" val="3367781380"/>
      </p:ext>
    </p:extLst>
  </p:cSld>
  <p:clrMapOvr>
    <a:masterClrMapping/>
  </p:clrMapOvr>
  <p:transition spd="slow">
    <p:fade thruBlk="1"/>
  </p:transition>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 Image">
    <p:spTree>
      <p:nvGrpSpPr>
        <p:cNvPr id="1" name=""/>
        <p:cNvGrpSpPr/>
        <p:nvPr/>
      </p:nvGrpSpPr>
      <p:grpSpPr>
        <a:xfrm>
          <a:off x="0" y="0"/>
          <a:ext cx="0" cy="0"/>
          <a:chOff x="0" y="0"/>
          <a:chExt cx="0" cy="0"/>
        </a:xfrm>
      </p:grpSpPr>
      <p:pic>
        <p:nvPicPr>
          <p:cNvPr id="4" name="Afbeelding 3"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56486" y="2199600"/>
            <a:ext cx="4014000" cy="4182150"/>
          </a:xfrm>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7"/>
          <p:cNvSpPr>
            <a:spLocks noGrp="1"/>
          </p:cNvSpPr>
          <p:nvPr>
            <p:ph type="dt" sz="half" idx="10"/>
          </p:nvPr>
        </p:nvSpPr>
        <p:spPr/>
        <p:txBody>
          <a:bodyPr/>
          <a:lstStyle/>
          <a:p>
            <a:r>
              <a:rPr lang="nl-NL" dirty="0"/>
              <a:t>vrijdag 31 maart 2017</a:t>
            </a:r>
          </a:p>
        </p:txBody>
      </p:sp>
      <p:sp>
        <p:nvSpPr>
          <p:cNvPr id="9" name="Tijdelijke aanduiding voor voettekst 8"/>
          <p:cNvSpPr>
            <a:spLocks noGrp="1"/>
          </p:cNvSpPr>
          <p:nvPr>
            <p:ph type="ftr" sz="quarter" idx="11"/>
          </p:nvPr>
        </p:nvSpPr>
        <p:spPr/>
        <p:txBody>
          <a:bodyPr/>
          <a:lstStyle/>
          <a:p>
            <a:fld id="{1C7A9A6C-2ECB-4E29-B163-178740858C7A}" type="slidenum">
              <a:rPr lang="nl-NL" smtClean="0"/>
              <a:pPr/>
              <a:t>‹nr.›</a:t>
            </a:fld>
            <a:r>
              <a:rPr lang="nl-NL" dirty="0"/>
              <a:t> | Eindrapportage Veranderingen in koopgedrag</a:t>
            </a:r>
          </a:p>
        </p:txBody>
      </p:sp>
      <p:sp>
        <p:nvSpPr>
          <p:cNvPr id="10" name="Tijdelijke aanduiding voor dianummer 9"/>
          <p:cNvSpPr>
            <a:spLocks noGrp="1"/>
          </p:cNvSpPr>
          <p:nvPr>
            <p:ph type="sldNum" sz="quarter" idx="12"/>
          </p:nvPr>
        </p:nvSpPr>
        <p:spPr/>
        <p:txBody>
          <a:bodyPr/>
          <a:lstStyle/>
          <a:p>
            <a:fld id="{52236286-4DC8-46DE-9269-8F728FBC0641}" type="slidenum">
              <a:rPr lang="nl-NL" smtClean="0"/>
              <a:pPr/>
              <a:t>‹nr.›</a:t>
            </a:fld>
            <a:endParaRPr lang="nl-NL" dirty="0"/>
          </a:p>
        </p:txBody>
      </p:sp>
      <p:sp>
        <p:nvSpPr>
          <p:cNvPr id="11" name="Tijdelijke aanduiding voor inhoud 2"/>
          <p:cNvSpPr>
            <a:spLocks noGrp="1"/>
          </p:cNvSpPr>
          <p:nvPr>
            <p:ph idx="13" hasCustomPrompt="1"/>
          </p:nvPr>
        </p:nvSpPr>
        <p:spPr>
          <a:xfrm>
            <a:off x="4932000" y="2206800"/>
            <a:ext cx="3672448" cy="4182150"/>
          </a:xfrm>
        </p:spPr>
        <p:txBody>
          <a:bodyPr/>
          <a:lstStyle>
            <a:lvl1pPr marL="0" indent="0">
              <a:buSzPct val="100000"/>
              <a:buFontTx/>
              <a:buNone/>
              <a:defRPr baseline="0"/>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Insert</a:t>
            </a:r>
            <a:r>
              <a:rPr lang="nl-NL" dirty="0"/>
              <a:t> image </a:t>
            </a:r>
            <a:r>
              <a:rPr lang="nl-NL" dirty="0" err="1"/>
              <a:t>here</a:t>
            </a:r>
            <a:endParaRPr lang="nl-NL" dirty="0"/>
          </a:p>
        </p:txBody>
      </p:sp>
    </p:spTree>
    <p:extLst>
      <p:ext uri="{BB962C8B-B14F-4D97-AF65-F5344CB8AC3E}">
        <p14:creationId xmlns:p14="http://schemas.microsoft.com/office/powerpoint/2010/main" val="1073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ep 1"/>
          <p:cNvGrpSpPr/>
          <p:nvPr userDrawn="1"/>
        </p:nvGrpSpPr>
        <p:grpSpPr>
          <a:xfrm>
            <a:off x="539552" y="900233"/>
            <a:ext cx="54120" cy="3028186"/>
            <a:chOff x="539552" y="900233"/>
            <a:chExt cx="54120" cy="3028186"/>
          </a:xfrm>
        </p:grpSpPr>
        <p:cxnSp>
          <p:nvCxnSpPr>
            <p:cNvPr id="5" name="Rechte verbindingslijn 4"/>
            <p:cNvCxnSpPr/>
            <p:nvPr userDrawn="1"/>
          </p:nvCxnSpPr>
          <p:spPr>
            <a:xfrm flipV="1">
              <a:off x="551844" y="900233"/>
              <a:ext cx="0" cy="27396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Afbeelding 5" descr="timeline_pijl_wit.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9552" y="3730419"/>
              <a:ext cx="54120" cy="198000"/>
            </a:xfrm>
            <a:prstGeom prst="rect">
              <a:avLst/>
            </a:prstGeom>
          </p:spPr>
        </p:pic>
      </p:grpSp>
      <p:sp>
        <p:nvSpPr>
          <p:cNvPr id="7" name="Titel 1"/>
          <p:cNvSpPr>
            <a:spLocks noGrp="1"/>
          </p:cNvSpPr>
          <p:nvPr>
            <p:ph type="title"/>
          </p:nvPr>
        </p:nvSpPr>
        <p:spPr>
          <a:xfrm>
            <a:off x="776785" y="737708"/>
            <a:ext cx="8165932" cy="3382344"/>
          </a:xfrm>
        </p:spPr>
        <p:txBody>
          <a:bodyPr anchor="b"/>
          <a:lstStyle>
            <a:lvl1pPr>
              <a:lnSpc>
                <a:spcPct val="90000"/>
              </a:lnSpc>
              <a:defRPr sz="7000"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16323451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533818"/>
            <a:ext cx="9144000" cy="274319"/>
          </a:xfrm>
          <a:prstGeom prst="rect">
            <a:avLst/>
          </a:prstGeom>
        </p:spPr>
      </p:pic>
      <p:grpSp>
        <p:nvGrpSpPr>
          <p:cNvPr id="3" name="Groep 2"/>
          <p:cNvGrpSpPr/>
          <p:nvPr userDrawn="1"/>
        </p:nvGrpSpPr>
        <p:grpSpPr>
          <a:xfrm>
            <a:off x="539800" y="900233"/>
            <a:ext cx="53624" cy="3028186"/>
            <a:chOff x="539800" y="900233"/>
            <a:chExt cx="53624" cy="3028186"/>
          </a:xfrm>
        </p:grpSpPr>
        <p:cxnSp>
          <p:nvCxnSpPr>
            <p:cNvPr id="5" name="Rechte verbindingslijn 4"/>
            <p:cNvCxnSpPr/>
            <p:nvPr userDrawn="1"/>
          </p:nvCxnSpPr>
          <p:spPr>
            <a:xfrm flipV="1">
              <a:off x="551844" y="900233"/>
              <a:ext cx="0" cy="2739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Afbeelding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9800" y="3730419"/>
              <a:ext cx="53624" cy="198000"/>
            </a:xfrm>
            <a:prstGeom prst="rect">
              <a:avLst/>
            </a:prstGeom>
          </p:spPr>
        </p:pic>
      </p:grpSp>
      <p:sp>
        <p:nvSpPr>
          <p:cNvPr id="7" name="Titel 1"/>
          <p:cNvSpPr>
            <a:spLocks noGrp="1"/>
          </p:cNvSpPr>
          <p:nvPr userDrawn="1">
            <p:ph type="title"/>
          </p:nvPr>
        </p:nvSpPr>
        <p:spPr>
          <a:xfrm>
            <a:off x="776785" y="737708"/>
            <a:ext cx="8165932" cy="3382344"/>
          </a:xfrm>
        </p:spPr>
        <p:txBody>
          <a:bodyPr anchor="b"/>
          <a:lstStyle>
            <a:lvl1pPr>
              <a:lnSpc>
                <a:spcPct val="90000"/>
              </a:lnSpc>
              <a:defRPr sz="7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42582861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w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rgbClr val="FFFFFF"/>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12" name="Groep 11"/>
          <p:cNvGrpSpPr/>
          <p:nvPr userDrawn="1"/>
        </p:nvGrpSpPr>
        <p:grpSpPr>
          <a:xfrm>
            <a:off x="964017" y="2027964"/>
            <a:ext cx="58382" cy="2466080"/>
            <a:chOff x="964017" y="2027964"/>
            <a:chExt cx="58382" cy="2466080"/>
          </a:xfrm>
        </p:grpSpPr>
        <p:pic>
          <p:nvPicPr>
            <p:cNvPr id="5" name="Afbeelding 4" descr="timeline_pijl_wi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017" y="2027964"/>
              <a:ext cx="58382"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7" name="Afbeelding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7226" y="6582839"/>
            <a:ext cx="69230" cy="143998"/>
          </a:xfrm>
          <a:prstGeom prst="rect">
            <a:avLst/>
          </a:prstGeom>
        </p:spPr>
      </p:pic>
      <p:sp>
        <p:nvSpPr>
          <p:cNvPr id="8" name="Tijdelijke aanduiding voor afbeelding 7"/>
          <p:cNvSpPr>
            <a:spLocks noGrp="1"/>
          </p:cNvSpPr>
          <p:nvPr>
            <p:ph type="pic" sz="quarter" idx="10"/>
          </p:nvPr>
        </p:nvSpPr>
        <p:spPr>
          <a:xfrm>
            <a:off x="8607226" y="6582839"/>
            <a:ext cx="69230" cy="143998"/>
          </a:xfrm>
        </p:spPr>
        <p:txBody>
          <a:bodyPr/>
          <a:lstStyle/>
          <a:p>
            <a:r>
              <a:rPr lang="nl-NL" dirty="0"/>
              <a:t>Click icon </a:t>
            </a:r>
            <a:r>
              <a:rPr lang="nl-NL" dirty="0" err="1"/>
              <a:t>to</a:t>
            </a:r>
            <a:r>
              <a:rPr lang="nl-NL" dirty="0"/>
              <a:t> </a:t>
            </a:r>
            <a:r>
              <a:rPr lang="nl-NL" dirty="0" err="1"/>
              <a:t>add</a:t>
            </a:r>
            <a:r>
              <a:rPr lang="nl-NL" dirty="0"/>
              <a:t> picture</a:t>
            </a:r>
          </a:p>
        </p:txBody>
      </p:sp>
      <p:pic>
        <p:nvPicPr>
          <p:cNvPr id="9" name="Afbeelding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77" y="4629144"/>
            <a:ext cx="9143245" cy="158483"/>
          </a:xfrm>
          <a:prstGeom prst="rect">
            <a:avLst/>
          </a:prstGeom>
        </p:spPr>
      </p:pic>
      <p:sp>
        <p:nvSpPr>
          <p:cNvPr id="10" name="Rechthoek 9"/>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8745272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56486" y="1342800"/>
            <a:ext cx="8047962" cy="720000"/>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556486" y="2199600"/>
            <a:ext cx="8044589" cy="432048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556486" y="6525344"/>
            <a:ext cx="271098" cy="168990"/>
          </a:xfrm>
          <a:prstGeom prst="rect">
            <a:avLst/>
          </a:prstGeom>
        </p:spPr>
        <p:txBody>
          <a:bodyPr vert="horz" lIns="0" tIns="0" rIns="0" bIns="0" rtlCol="0" anchor="b" anchorCtr="0"/>
          <a:lstStyle>
            <a:lvl1pPr algn="l">
              <a:defRPr sz="700" b="1">
                <a:solidFill>
                  <a:schemeClr val="tx1"/>
                </a:solidFill>
                <a:latin typeface="Arial" pitchFamily="34" charset="0"/>
                <a:cs typeface="Arial" pitchFamily="34" charset="0"/>
              </a:defRPr>
            </a:lvl1pPr>
          </a:lstStyle>
          <a:p>
            <a:fld id="{52236286-4DC8-46DE-9269-8F728FBC0641}" type="slidenum">
              <a:rPr lang="nl-NL" smtClean="0"/>
              <a:pPr/>
              <a:t>‹nr.›</a:t>
            </a:fld>
            <a:endParaRPr lang="nl-NL" dirty="0"/>
          </a:p>
        </p:txBody>
      </p:sp>
      <p:sp>
        <p:nvSpPr>
          <p:cNvPr id="4" name="Tijdelijke aanduiding voor datum 3"/>
          <p:cNvSpPr>
            <a:spLocks noGrp="1"/>
          </p:cNvSpPr>
          <p:nvPr>
            <p:ph type="dt" sz="half" idx="2"/>
          </p:nvPr>
        </p:nvSpPr>
        <p:spPr>
          <a:xfrm>
            <a:off x="6463258" y="6526800"/>
            <a:ext cx="2133600" cy="169200"/>
          </a:xfrm>
          <a:prstGeom prst="rect">
            <a:avLst/>
          </a:prstGeom>
        </p:spPr>
        <p:txBody>
          <a:bodyPr vert="horz" wrap="none" lIns="0" tIns="0" rIns="0" bIns="0" rtlCol="0" anchor="b" anchorCtr="0"/>
          <a:lstStyle>
            <a:lvl1pPr algn="r">
              <a:defRPr sz="700" b="1">
                <a:solidFill>
                  <a:schemeClr val="tx1">
                    <a:tint val="75000"/>
                  </a:schemeClr>
                </a:solidFill>
                <a:latin typeface="+mn-lt"/>
              </a:defRPr>
            </a:lvl1pPr>
          </a:lstStyle>
          <a:p>
            <a:r>
              <a:rPr lang="nl-NL" dirty="0"/>
              <a:t>vrijdag 31 maart 2017</a:t>
            </a:r>
          </a:p>
        </p:txBody>
      </p:sp>
      <p:sp>
        <p:nvSpPr>
          <p:cNvPr id="5" name="Tijdelijke aanduiding voor voettekst 4"/>
          <p:cNvSpPr>
            <a:spLocks noGrp="1"/>
          </p:cNvSpPr>
          <p:nvPr>
            <p:ph type="ftr" sz="quarter" idx="3"/>
          </p:nvPr>
        </p:nvSpPr>
        <p:spPr>
          <a:xfrm>
            <a:off x="554410" y="6526800"/>
            <a:ext cx="4320000" cy="169200"/>
          </a:xfrm>
          <a:prstGeom prst="rect">
            <a:avLst/>
          </a:prstGeom>
        </p:spPr>
        <p:txBody>
          <a:bodyPr vert="horz" wrap="none" lIns="0" tIns="0" rIns="0" bIns="0" rtlCol="0" anchor="b" anchorCtr="0"/>
          <a:lstStyle>
            <a:lvl1pPr algn="l">
              <a:defRPr sz="700" b="1">
                <a:solidFill>
                  <a:schemeClr val="tx1">
                    <a:tint val="75000"/>
                  </a:schemeClr>
                </a:solidFill>
              </a:defRPr>
            </a:lvl1pPr>
          </a:lstStyle>
          <a:p>
            <a:fld id="{37562EBA-07A8-47E9-AB15-2A0776822490}" type="slidenum">
              <a:rPr lang="nl-NL" smtClean="0"/>
              <a:pPr/>
              <a:t>‹nr.›</a:t>
            </a:fld>
            <a:r>
              <a:rPr lang="nl-NL" dirty="0"/>
              <a:t> | Eindrapportage Veranderingen in koopgedrag</a:t>
            </a:r>
          </a:p>
        </p:txBody>
      </p:sp>
    </p:spTree>
    <p:extLst>
      <p:ext uri="{BB962C8B-B14F-4D97-AF65-F5344CB8AC3E}">
        <p14:creationId xmlns:p14="http://schemas.microsoft.com/office/powerpoint/2010/main" val="4174333714"/>
      </p:ext>
    </p:extLst>
  </p:cSld>
  <p:clrMap bg1="lt1" tx1="dk1" bg2="lt2" tx2="dk2" accent1="accent1" accent2="accent2" accent3="accent3" accent4="accent4" accent5="accent5" accent6="accent6" hlink="hlink" folHlink="folHlink"/>
  <p:sldLayoutIdLst>
    <p:sldLayoutId id="2147483689" r:id="rId1"/>
    <p:sldLayoutId id="2147483694" r:id="rId2"/>
    <p:sldLayoutId id="2147483700" r:id="rId3"/>
    <p:sldLayoutId id="2147483650" r:id="rId4"/>
    <p:sldLayoutId id="2147483661" r:id="rId5"/>
    <p:sldLayoutId id="2147483699" r:id="rId6"/>
    <p:sldLayoutId id="2147483688" r:id="rId7"/>
    <p:sldLayoutId id="2147483695" r:id="rId8"/>
    <p:sldLayoutId id="2147483690" r:id="rId9"/>
    <p:sldLayoutId id="2147483696" r:id="rId10"/>
    <p:sldLayoutId id="2147483698" r:id="rId11"/>
    <p:sldLayoutId id="2147483691" r:id="rId12"/>
    <p:sldLayoutId id="2147483692" r:id="rId13"/>
    <p:sldLayoutId id="2147483693" r:id="rId14"/>
    <p:sldLayoutId id="2147483697" r:id="rId15"/>
  </p:sldLayoutIdLst>
  <p:transition spd="slow">
    <p:fade thruBlk="1"/>
  </p:transition>
  <p:hf sldNum="0" hdr="0"/>
  <p:txStyles>
    <p:titleStyle>
      <a:lvl1pPr algn="l" defTabSz="914400" rtl="0" eaLnBrk="1" latinLnBrk="0" hangingPunct="1">
        <a:lnSpc>
          <a:spcPts val="2800"/>
        </a:lnSpc>
        <a:spcBef>
          <a:spcPct val="0"/>
        </a:spcBef>
        <a:buNone/>
        <a:defRPr sz="2800" b="1" kern="1200" cap="all" spc="0">
          <a:solidFill>
            <a:schemeClr val="tx2"/>
          </a:solidFill>
          <a:latin typeface="Arial Black"/>
          <a:ea typeface="+mj-ea"/>
          <a:cs typeface="Arial Black"/>
        </a:defRPr>
      </a:lvl1pPr>
    </p:titleStyle>
    <p:bodyStyle>
      <a:lvl1pPr marL="185738" indent="-1857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2pPr>
      <a:lvl3pPr marL="542925" indent="-1857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4pPr>
      <a:lvl5pPr marL="901700" indent="-1857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dezwanestraat.nl/" TargetMode="External"/><Relationship Id="rId7" Type="http://schemas.openxmlformats.org/officeDocument/2006/relationships/hyperlink" Target="https://foursquare.com/" TargetMode="External"/><Relationship Id="rId2" Type="http://schemas.openxmlformats.org/officeDocument/2006/relationships/hyperlink" Target="http://mystarbucksidea.force.com/" TargetMode="External"/><Relationship Id="rId1" Type="http://schemas.openxmlformats.org/officeDocument/2006/relationships/slideLayout" Target="../slideLayouts/slideLayout4.xml"/><Relationship Id="rId6" Type="http://schemas.openxmlformats.org/officeDocument/2006/relationships/hyperlink" Target="https://www.tripadvisor.nl/" TargetMode="External"/><Relationship Id="rId5" Type="http://schemas.openxmlformats.org/officeDocument/2006/relationships/hyperlink" Target="https://www.google.nl/maps/" TargetMode="External"/><Relationship Id="rId4" Type="http://schemas.openxmlformats.org/officeDocument/2006/relationships/hyperlink" Target="http://www.maliekwartier.n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nos.nl/artikel/2137454-amsterdamse-binnenstad-kan-de-drukte-niet-meer-aan.html" TargetMode="External"/><Relationship Id="rId2" Type="http://schemas.openxmlformats.org/officeDocument/2006/relationships/hyperlink" Target="https://nl-nl.facebook.com/business/help/846547442125798"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7.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9.png"/><Relationship Id="rId1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hyperlink" Target="https://www.ecommercewiki.org/Prot:FutureRetailCityCentre_v03" TargetMode="External"/><Relationship Id="rId13" Type="http://schemas.openxmlformats.org/officeDocument/2006/relationships/hyperlink" Target="https://www.ing.nl/media/ING_EBZ_De-toekomst-van-stedelijke-distributie_tcm162-80506.pdf" TargetMode="External"/><Relationship Id="rId3" Type="http://schemas.openxmlformats.org/officeDocument/2006/relationships/hyperlink" Target="https://fd.nl/ondernemen/1146162/stadswijken-worstelen-met-wildgroei-aan-bestelbusjes" TargetMode="External"/><Relationship Id="rId7" Type="http://schemas.openxmlformats.org/officeDocument/2006/relationships/hyperlink" Target="https://ecf.com/sites/ecf.com/files/A%20NEW%20MOVE%20FOR%20BUSINESS%20IN%20EU%20CITIES.pdf" TargetMode="External"/><Relationship Id="rId12" Type="http://schemas.openxmlformats.org/officeDocument/2006/relationships/hyperlink" Target="http://www.retailwatching.nl/etail/artikel/7ZGEpF4TQ1Sd-9QuH-nBOw-0/wat-moeten-we-nou-met-die-openingstijden.html" TargetMode="External"/><Relationship Id="rId2" Type="http://schemas.openxmlformats.org/officeDocument/2006/relationships/hyperlink" Target="https://www.cbs.nl/nl-nl/nieuws/2016/47/drie-op-de-tien-bedrijfsbestelauto-s-gebruikt-in-bouw" TargetMode="External"/><Relationship Id="rId1" Type="http://schemas.openxmlformats.org/officeDocument/2006/relationships/slideLayout" Target="../slideLayouts/slideLayout4.xml"/><Relationship Id="rId6" Type="http://schemas.openxmlformats.org/officeDocument/2006/relationships/hyperlink" Target="https://www.slideshare.net/nhsocial/business-growth-with-the-retail-locker-pov" TargetMode="External"/><Relationship Id="rId11" Type="http://schemas.openxmlformats.org/officeDocument/2006/relationships/hyperlink" Target="https://www.snelstart.nl/blog/nieuwe-trend-als-webshop-een-fysieke-winkel-openen" TargetMode="External"/><Relationship Id="rId5" Type="http://schemas.openxmlformats.org/officeDocument/2006/relationships/hyperlink" Target="http://www.frankfurt-holm.de/de/mikrokonsolidierungszentren-fuer-die-letzte-meile-frankfurt-erwaegt-testlauf-der-innenstadt-last" TargetMode="External"/><Relationship Id="rId15" Type="http://schemas.openxmlformats.org/officeDocument/2006/relationships/hyperlink" Target="https://gemeente.groningen.nl/sites/default/files/boekje-bestemming-binnenstad-definitief-web.pdf" TargetMode="External"/><Relationship Id="rId10" Type="http://schemas.openxmlformats.org/officeDocument/2006/relationships/hyperlink" Target="http://files.smart.pr/0b/67bb40b59c11e3a9115b3a52be0055/Rapport-vestigingsvoorkeurenvanwebwinkels.pdf" TargetMode="External"/><Relationship Id="rId4" Type="http://schemas.openxmlformats.org/officeDocument/2006/relationships/hyperlink" Target="http://cyclelogistics.eu/docs/111/D6_9_FPR_Cyclelogistics_print_single_pages_final.pdf" TargetMode="External"/><Relationship Id="rId9" Type="http://schemas.openxmlformats.org/officeDocument/2006/relationships/hyperlink" Target="http://www.mirtnowa.nl/Over+NowA/Projectpublicaties/handlerdownloadfiles.ashx?idnv=511239" TargetMode="External"/><Relationship Id="rId14" Type="http://schemas.openxmlformats.org/officeDocument/2006/relationships/hyperlink" Target="https://insights.abnamro.nl/sector/retai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7000" r="-6000" b="-7000"/>
          </a:stretch>
        </a:blip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2800" dirty="0">
                <a:latin typeface="Arial Black" panose="020B0A04020102020204" pitchFamily="34" charset="0"/>
              </a:rPr>
              <a:t>Veranderend koopgedrag en het effect op mobiliteit</a:t>
            </a:r>
            <a:br>
              <a:rPr lang="nl-NL" dirty="0">
                <a:latin typeface="Arial Black" panose="020B0A04020102020204" pitchFamily="34" charset="0"/>
              </a:rPr>
            </a:br>
            <a:r>
              <a:rPr lang="nl-NL" sz="1200" cap="none" dirty="0">
                <a:latin typeface="Arial" panose="020B0604020202020204" pitchFamily="34" charset="0"/>
              </a:rPr>
              <a:t>Eindrapportage kennisvraag gemeente Groningen | TNO: Tanja Vonk, Stefan Talen</a:t>
            </a:r>
            <a:br>
              <a:rPr lang="nl-NL" sz="1200" cap="none" dirty="0">
                <a:latin typeface="Arial" panose="020B0604020202020204" pitchFamily="34" charset="0"/>
              </a:rPr>
            </a:br>
            <a:r>
              <a:rPr lang="nl-NL" sz="1200" cap="none" dirty="0">
                <a:latin typeface="Arial" panose="020B0604020202020204" pitchFamily="34" charset="0"/>
              </a:rPr>
              <a:t>				   Universiteit Utrecht: Bas Spierings, Nico </a:t>
            </a:r>
            <a:r>
              <a:rPr lang="nl-NL" sz="1200" cap="none" dirty="0" err="1">
                <a:latin typeface="Arial" panose="020B0604020202020204" pitchFamily="34" charset="0"/>
              </a:rPr>
              <a:t>Dogterom</a:t>
            </a:r>
            <a:endParaRPr lang="nl-NL" sz="1200" cap="none" dirty="0">
              <a:latin typeface="Arial" panose="020B0604020202020204" pitchFamily="34" charset="0"/>
            </a:endParaRPr>
          </a:p>
        </p:txBody>
      </p:sp>
      <p:sp>
        <p:nvSpPr>
          <p:cNvPr id="2" name="Tekstvak 1"/>
          <p:cNvSpPr txBox="1"/>
          <p:nvPr/>
        </p:nvSpPr>
        <p:spPr>
          <a:xfrm>
            <a:off x="251281" y="6444000"/>
            <a:ext cx="2655719" cy="276999"/>
          </a:xfrm>
          <a:prstGeom prst="rect">
            <a:avLst/>
          </a:prstGeom>
          <a:noFill/>
        </p:spPr>
        <p:txBody>
          <a:bodyPr wrap="square" rtlCol="0">
            <a:spAutoFit/>
          </a:bodyPr>
          <a:lstStyle/>
          <a:p>
            <a:r>
              <a:rPr lang="nl-NL" sz="1200" dirty="0">
                <a:solidFill>
                  <a:srgbClr val="FFFFFF"/>
                </a:solidFill>
              </a:rPr>
              <a:t>TNO 2017 R10456</a:t>
            </a:r>
          </a:p>
        </p:txBody>
      </p:sp>
    </p:spTree>
    <p:extLst>
      <p:ext uri="{BB962C8B-B14F-4D97-AF65-F5344CB8AC3E}">
        <p14:creationId xmlns:p14="http://schemas.microsoft.com/office/powerpoint/2010/main" val="400194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Literatuurstudie</a:t>
            </a:r>
            <a:br>
              <a:rPr lang="nl-NL" dirty="0"/>
            </a:br>
            <a:r>
              <a:rPr lang="nl-NL" dirty="0"/>
              <a:t>	</a:t>
            </a:r>
            <a:endParaRPr lang="nl-NL" sz="1400" dirty="0"/>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A7132B0E-0E28-4368-A592-A13FB7A9C2F2}" type="slidenum">
              <a:rPr lang="nl-NL" smtClean="0"/>
              <a:t>10</a:t>
            </a:fld>
            <a:r>
              <a:rPr lang="nl-NL" dirty="0"/>
              <a:t> | Eindrapportage Veranderingen in koopgedrag</a:t>
            </a:r>
          </a:p>
        </p:txBody>
      </p:sp>
      <p:sp>
        <p:nvSpPr>
          <p:cNvPr id="3" name="Content Placeholder 2"/>
          <p:cNvSpPr>
            <a:spLocks noGrp="1"/>
          </p:cNvSpPr>
          <p:nvPr>
            <p:ph idx="1"/>
          </p:nvPr>
        </p:nvSpPr>
        <p:spPr/>
        <p:txBody>
          <a:bodyPr/>
          <a:lstStyle/>
          <a:p>
            <a:pPr marL="0" indent="-1587">
              <a:lnSpc>
                <a:spcPct val="100000"/>
              </a:lnSpc>
              <a:buNone/>
            </a:pPr>
            <a:r>
              <a:rPr lang="nl-NL" dirty="0"/>
              <a:t>2.1	Algemene trends</a:t>
            </a:r>
          </a:p>
          <a:p>
            <a:pPr marL="0" indent="-1587">
              <a:lnSpc>
                <a:spcPct val="100000"/>
              </a:lnSpc>
              <a:buNone/>
            </a:pPr>
            <a:endParaRPr lang="nl-NL" dirty="0"/>
          </a:p>
          <a:p>
            <a:pPr marL="0" indent="-1587">
              <a:lnSpc>
                <a:spcPct val="100000"/>
              </a:lnSpc>
              <a:buNone/>
            </a:pPr>
            <a:r>
              <a:rPr lang="nl-NL" dirty="0"/>
              <a:t>2.2	Verwachtingen e-commerce, winkelgebieden en hubs</a:t>
            </a:r>
          </a:p>
          <a:p>
            <a:pPr marL="0" indent="-1587">
              <a:lnSpc>
                <a:spcPct val="100000"/>
              </a:lnSpc>
              <a:buNone/>
            </a:pPr>
            <a:endParaRPr lang="nl-NL" dirty="0"/>
          </a:p>
          <a:p>
            <a:pPr marL="0" indent="-1587">
              <a:lnSpc>
                <a:spcPct val="100000"/>
              </a:lnSpc>
              <a:buNone/>
            </a:pPr>
            <a:r>
              <a:rPr lang="nl-NL" dirty="0"/>
              <a:t>2.3	Verschuiving van winkeltijden</a:t>
            </a:r>
          </a:p>
          <a:p>
            <a:pPr marL="0" indent="-1587">
              <a:lnSpc>
                <a:spcPct val="100000"/>
              </a:lnSpc>
              <a:buNone/>
            </a:pPr>
            <a:endParaRPr lang="nl-NL" dirty="0"/>
          </a:p>
          <a:p>
            <a:pPr marL="0" indent="-1587">
              <a:lnSpc>
                <a:spcPct val="100000"/>
              </a:lnSpc>
              <a:buNone/>
            </a:pPr>
            <a:r>
              <a:rPr lang="nl-NL" dirty="0"/>
              <a:t>2.4	Functie van de binnenstad</a:t>
            </a:r>
          </a:p>
          <a:p>
            <a:pPr marL="0" indent="-1587">
              <a:lnSpc>
                <a:spcPct val="100000"/>
              </a:lnSpc>
              <a:buNone/>
            </a:pPr>
            <a:endParaRPr lang="nl-NL" dirty="0"/>
          </a:p>
          <a:p>
            <a:pPr marL="0" indent="-1587">
              <a:lnSpc>
                <a:spcPct val="100000"/>
              </a:lnSpc>
              <a:buNone/>
            </a:pPr>
            <a:r>
              <a:rPr lang="nl-NL" dirty="0"/>
              <a:t>2.5	Vestigingsvoorkeuren van webwinkels</a:t>
            </a:r>
          </a:p>
          <a:p>
            <a:pPr marL="0" indent="-1587">
              <a:lnSpc>
                <a:spcPct val="100000"/>
              </a:lnSpc>
              <a:buNone/>
            </a:pPr>
            <a:endParaRPr lang="nl-NL" dirty="0"/>
          </a:p>
          <a:p>
            <a:pPr marL="0" indent="-1587">
              <a:lnSpc>
                <a:spcPct val="100000"/>
              </a:lnSpc>
              <a:buNone/>
            </a:pPr>
            <a:r>
              <a:rPr lang="nl-NL" dirty="0"/>
              <a:t>2.6	De samenleving</a:t>
            </a:r>
          </a:p>
          <a:p>
            <a:pPr marL="0" indent="-1587">
              <a:lnSpc>
                <a:spcPct val="100000"/>
              </a:lnSpc>
              <a:buNone/>
            </a:pPr>
            <a:endParaRPr lang="nl-NL" dirty="0"/>
          </a:p>
          <a:p>
            <a:pPr marL="0" indent="-1587">
              <a:lnSpc>
                <a:spcPct val="100000"/>
              </a:lnSpc>
              <a:buNone/>
            </a:pPr>
            <a:r>
              <a:rPr lang="nl-NL" dirty="0"/>
              <a:t>2.7	Conclusies</a:t>
            </a:r>
          </a:p>
          <a:p>
            <a:pPr lvl="2"/>
            <a:endParaRPr lang="nl-NL" dirty="0"/>
          </a:p>
        </p:txBody>
      </p:sp>
      <p:sp>
        <p:nvSpPr>
          <p:cNvPr id="7" name="Rectangle 6"/>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a:t>
            </a:r>
          </a:p>
        </p:txBody>
      </p:sp>
    </p:spTree>
    <p:extLst>
      <p:ext uri="{BB962C8B-B14F-4D97-AF65-F5344CB8AC3E}">
        <p14:creationId xmlns:p14="http://schemas.microsoft.com/office/powerpoint/2010/main" val="140618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Literatuurstudie</a:t>
            </a:r>
            <a:br>
              <a:rPr lang="nl-NL" dirty="0"/>
            </a:br>
            <a:r>
              <a:rPr lang="nl-NL" dirty="0"/>
              <a:t>	</a:t>
            </a:r>
            <a:r>
              <a:rPr lang="nl-NL" sz="1600" dirty="0"/>
              <a:t>Algemene trends</a:t>
            </a:r>
            <a:endParaRPr lang="nl-NL" sz="1400" dirty="0"/>
          </a:p>
        </p:txBody>
      </p:sp>
      <p:sp>
        <p:nvSpPr>
          <p:cNvPr id="10" name="Content Placeholder 9"/>
          <p:cNvSpPr>
            <a:spLocks noGrp="1"/>
          </p:cNvSpPr>
          <p:nvPr>
            <p:ph idx="1"/>
          </p:nvPr>
        </p:nvSpPr>
        <p:spPr/>
        <p:txBody>
          <a:bodyPr/>
          <a:lstStyle/>
          <a:p>
            <a:pPr marL="0" indent="0">
              <a:buNone/>
            </a:pPr>
            <a:r>
              <a:rPr lang="nl-NL" dirty="0"/>
              <a:t>De transitie die Groningen in haar kennisvraag benoemt maakt onderdeel uit van een set aan ontwikkelingen op verschillende gebieden:</a:t>
            </a:r>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48032304-6152-473D-9D69-6F97C268FBBA}" type="slidenum">
              <a:rPr lang="nl-NL" smtClean="0"/>
              <a:t>11</a:t>
            </a:fld>
            <a:r>
              <a:rPr lang="nl-NL" dirty="0"/>
              <a:t> | Eindrapportage Veranderingen in koopgedrag</a:t>
            </a:r>
          </a:p>
        </p:txBody>
      </p:sp>
      <p:graphicFrame>
        <p:nvGraphicFramePr>
          <p:cNvPr id="4" name="Table 3"/>
          <p:cNvGraphicFramePr>
            <a:graphicFrameLocks noGrp="1"/>
          </p:cNvGraphicFramePr>
          <p:nvPr>
            <p:extLst>
              <p:ext uri="{D42A27DB-BD31-4B8C-83A1-F6EECF244321}">
                <p14:modId xmlns:p14="http://schemas.microsoft.com/office/powerpoint/2010/main" val="1719395997"/>
              </p:ext>
            </p:extLst>
          </p:nvPr>
        </p:nvGraphicFramePr>
        <p:xfrm>
          <a:off x="572818" y="2668610"/>
          <a:ext cx="8370000" cy="3872974"/>
        </p:xfrm>
        <a:graphic>
          <a:graphicData uri="http://schemas.openxmlformats.org/drawingml/2006/table">
            <a:tbl>
              <a:tblPr firstRow="1" firstCol="1">
                <a:tableStyleId>{93296810-A885-4BE3-A3E7-6D5BEEA58F35}</a:tableStyleId>
              </a:tblPr>
              <a:tblGrid>
                <a:gridCol w="1179962">
                  <a:extLst>
                    <a:ext uri="{9D8B030D-6E8A-4147-A177-3AD203B41FA5}">
                      <a16:colId xmlns:a16="http://schemas.microsoft.com/office/drawing/2014/main" val="3268229385"/>
                    </a:ext>
                  </a:extLst>
                </a:gridCol>
                <a:gridCol w="3480092">
                  <a:extLst>
                    <a:ext uri="{9D8B030D-6E8A-4147-A177-3AD203B41FA5}">
                      <a16:colId xmlns:a16="http://schemas.microsoft.com/office/drawing/2014/main" val="1052866772"/>
                    </a:ext>
                  </a:extLst>
                </a:gridCol>
                <a:gridCol w="3709946">
                  <a:extLst>
                    <a:ext uri="{9D8B030D-6E8A-4147-A177-3AD203B41FA5}">
                      <a16:colId xmlns:a16="http://schemas.microsoft.com/office/drawing/2014/main" val="1771473849"/>
                    </a:ext>
                  </a:extLst>
                </a:gridCol>
              </a:tblGrid>
              <a:tr h="346111">
                <a:tc>
                  <a:txBody>
                    <a:bodyPr/>
                    <a:lstStyle/>
                    <a:p>
                      <a:pPr algn="ctr"/>
                      <a:endParaRPr lang="nl-NL" b="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dirty="0"/>
                        <a:t>Transitie</a:t>
                      </a:r>
                      <a:endParaRPr lang="nl-NL" sz="1200" b="0" dirty="0"/>
                    </a:p>
                  </a:txBody>
                  <a:tcPr anchor="ctr"/>
                </a:tc>
                <a:tc>
                  <a:txBody>
                    <a:bodyPr/>
                    <a:lstStyle/>
                    <a:p>
                      <a:pPr algn="ctr"/>
                      <a:r>
                        <a:rPr lang="nl-NL" sz="1200" dirty="0"/>
                        <a:t>Effect</a:t>
                      </a:r>
                      <a:endParaRPr lang="nl-NL" sz="1200" b="0" dirty="0"/>
                    </a:p>
                  </a:txBody>
                  <a:tcPr anchor="ctr"/>
                </a:tc>
                <a:extLst>
                  <a:ext uri="{0D108BD9-81ED-4DB2-BD59-A6C34878D82A}">
                    <a16:rowId xmlns:a16="http://schemas.microsoft.com/office/drawing/2014/main" val="385840683"/>
                  </a:ext>
                </a:extLst>
              </a:tr>
              <a:tr h="432639">
                <a:tc rowSpan="2">
                  <a:txBody>
                    <a:bodyPr/>
                    <a:lstStyle/>
                    <a:p>
                      <a:pPr algn="ctr"/>
                      <a:r>
                        <a:rPr lang="nl-NL" sz="1200" dirty="0"/>
                        <a:t>Demografie</a:t>
                      </a:r>
                    </a:p>
                  </a:txBody>
                  <a:tcPr anchor="ctr"/>
                </a:tc>
                <a:tc>
                  <a:txBody>
                    <a:bodyPr/>
                    <a:lstStyle/>
                    <a:p>
                      <a:pPr algn="ctr"/>
                      <a:r>
                        <a:rPr lang="nl-NL" sz="1200" dirty="0"/>
                        <a:t>Vergrijzing en toename van gezonde levensjaren</a:t>
                      </a:r>
                    </a:p>
                  </a:txBody>
                  <a:tcPr anchor="ctr"/>
                </a:tc>
                <a:tc rowSpan="2">
                  <a:txBody>
                    <a:bodyPr/>
                    <a:lstStyle/>
                    <a:p>
                      <a:pPr algn="ctr"/>
                      <a:r>
                        <a:rPr lang="nl-NL" sz="1200" dirty="0"/>
                        <a:t>Bevolking</a:t>
                      </a:r>
                      <a:r>
                        <a:rPr lang="nl-NL" sz="1200" baseline="0" dirty="0"/>
                        <a:t> groeit en blijft langer actief</a:t>
                      </a:r>
                      <a:endParaRPr lang="nl-NL" sz="1200" dirty="0"/>
                    </a:p>
                  </a:txBody>
                  <a:tcPr anchor="ctr"/>
                </a:tc>
                <a:extLst>
                  <a:ext uri="{0D108BD9-81ED-4DB2-BD59-A6C34878D82A}">
                    <a16:rowId xmlns:a16="http://schemas.microsoft.com/office/drawing/2014/main" val="1740886536"/>
                  </a:ext>
                </a:extLst>
              </a:tr>
              <a:tr h="259583">
                <a:tc vMerge="1">
                  <a:txBody>
                    <a:bodyPr/>
                    <a:lstStyle/>
                    <a:p>
                      <a:endParaRPr lang="nl-NL" dirty="0"/>
                    </a:p>
                  </a:txBody>
                  <a:tcPr/>
                </a:tc>
                <a:tc>
                  <a:txBody>
                    <a:bodyPr/>
                    <a:lstStyle/>
                    <a:p>
                      <a:pPr algn="ctr"/>
                      <a:r>
                        <a:rPr lang="nl-NL" sz="1200" dirty="0"/>
                        <a:t>Bevolkingstoename in steden</a:t>
                      </a:r>
                    </a:p>
                  </a:txBody>
                  <a:tcPr anchor="ctr"/>
                </a:tc>
                <a:tc vMerge="1">
                  <a:txBody>
                    <a:bodyPr/>
                    <a:lstStyle/>
                    <a:p>
                      <a:endParaRPr lang="nl-NL" dirty="0"/>
                    </a:p>
                  </a:txBody>
                  <a:tcPr/>
                </a:tc>
                <a:extLst>
                  <a:ext uri="{0D108BD9-81ED-4DB2-BD59-A6C34878D82A}">
                    <a16:rowId xmlns:a16="http://schemas.microsoft.com/office/drawing/2014/main" val="1999064582"/>
                  </a:ext>
                </a:extLst>
              </a:tr>
              <a:tr h="259583">
                <a:tc rowSpan="2">
                  <a:txBody>
                    <a:bodyPr/>
                    <a:lstStyle/>
                    <a:p>
                      <a:pPr algn="ctr"/>
                      <a:r>
                        <a:rPr lang="nl-NL" sz="1200" dirty="0"/>
                        <a:t>Economie</a:t>
                      </a:r>
                    </a:p>
                  </a:txBody>
                  <a:tcPr anchor="ctr"/>
                </a:tc>
                <a:tc>
                  <a:txBody>
                    <a:bodyPr/>
                    <a:lstStyle/>
                    <a:p>
                      <a:pPr algn="ctr"/>
                      <a:r>
                        <a:rPr lang="nl-NL" sz="1200" dirty="0"/>
                        <a:t>Deeleconomie; van bezit naar gebruik</a:t>
                      </a:r>
                    </a:p>
                  </a:txBody>
                  <a:tcPr anchor="ctr"/>
                </a:tc>
                <a:tc rowSpan="2">
                  <a:txBody>
                    <a:bodyPr/>
                    <a:lstStyle/>
                    <a:p>
                      <a:pPr algn="ctr"/>
                      <a:r>
                        <a:rPr lang="nl-NL" sz="1200" dirty="0"/>
                        <a:t>Meer gebruik van deelauto’s en OV,</a:t>
                      </a:r>
                      <a:r>
                        <a:rPr lang="nl-NL" sz="1200" baseline="0" dirty="0"/>
                        <a:t> thuis werken</a:t>
                      </a:r>
                      <a:endParaRPr lang="nl-NL" sz="1200" dirty="0"/>
                    </a:p>
                  </a:txBody>
                  <a:tcPr anchor="ctr"/>
                </a:tc>
                <a:extLst>
                  <a:ext uri="{0D108BD9-81ED-4DB2-BD59-A6C34878D82A}">
                    <a16:rowId xmlns:a16="http://schemas.microsoft.com/office/drawing/2014/main" val="311416704"/>
                  </a:ext>
                </a:extLst>
              </a:tr>
              <a:tr h="259583">
                <a:tc vMerge="1">
                  <a:txBody>
                    <a:bodyPr/>
                    <a:lstStyle/>
                    <a:p>
                      <a:endParaRPr lang="nl-NL" dirty="0"/>
                    </a:p>
                  </a:txBody>
                  <a:tcPr/>
                </a:tc>
                <a:tc>
                  <a:txBody>
                    <a:bodyPr/>
                    <a:lstStyle/>
                    <a:p>
                      <a:pPr algn="ctr"/>
                      <a:r>
                        <a:rPr lang="nl-NL" sz="1200" dirty="0"/>
                        <a:t>Het</a:t>
                      </a:r>
                      <a:r>
                        <a:rPr lang="nl-NL" sz="1200" baseline="0" dirty="0"/>
                        <a:t> nieuwe werken, flexibeler van arbeid</a:t>
                      </a:r>
                      <a:endParaRPr lang="nl-NL" sz="1200" dirty="0"/>
                    </a:p>
                  </a:txBody>
                  <a:tcPr anchor="ctr"/>
                </a:tc>
                <a:tc vMerge="1">
                  <a:txBody>
                    <a:bodyPr/>
                    <a:lstStyle/>
                    <a:p>
                      <a:endParaRPr lang="nl-NL" dirty="0"/>
                    </a:p>
                  </a:txBody>
                  <a:tcPr/>
                </a:tc>
                <a:extLst>
                  <a:ext uri="{0D108BD9-81ED-4DB2-BD59-A6C34878D82A}">
                    <a16:rowId xmlns:a16="http://schemas.microsoft.com/office/drawing/2014/main" val="1502388259"/>
                  </a:ext>
                </a:extLst>
              </a:tr>
              <a:tr h="432639">
                <a:tc>
                  <a:txBody>
                    <a:bodyPr/>
                    <a:lstStyle/>
                    <a:p>
                      <a:pPr algn="ctr"/>
                      <a:r>
                        <a:rPr lang="nl-NL" sz="1200" dirty="0"/>
                        <a:t>Technologie</a:t>
                      </a:r>
                    </a:p>
                  </a:txBody>
                  <a:tcPr anchor="ctr"/>
                </a:tc>
                <a:tc>
                  <a:txBody>
                    <a:bodyPr/>
                    <a:lstStyle/>
                    <a:p>
                      <a:pPr algn="ctr"/>
                      <a:r>
                        <a:rPr lang="nl-NL" sz="1200" dirty="0"/>
                        <a:t>Informatisering en digitalisering van de samenleving</a:t>
                      </a:r>
                    </a:p>
                  </a:txBody>
                  <a:tcPr anchor="ctr"/>
                </a:tc>
                <a:tc>
                  <a:txBody>
                    <a:bodyPr/>
                    <a:lstStyle/>
                    <a:p>
                      <a:pPr algn="ctr"/>
                      <a:r>
                        <a:rPr lang="nl-NL" sz="1200" dirty="0"/>
                        <a:t>Online winkelen zet door</a:t>
                      </a:r>
                    </a:p>
                  </a:txBody>
                  <a:tcPr anchor="ctr"/>
                </a:tc>
                <a:extLst>
                  <a:ext uri="{0D108BD9-81ED-4DB2-BD59-A6C34878D82A}">
                    <a16:rowId xmlns:a16="http://schemas.microsoft.com/office/drawing/2014/main" val="3163412366"/>
                  </a:ext>
                </a:extLst>
              </a:tr>
              <a:tr h="605695">
                <a:tc>
                  <a:txBody>
                    <a:bodyPr/>
                    <a:lstStyle/>
                    <a:p>
                      <a:pPr algn="ctr"/>
                      <a:r>
                        <a:rPr lang="nl-NL" sz="1200" dirty="0"/>
                        <a:t>Klimaat</a:t>
                      </a:r>
                    </a:p>
                  </a:txBody>
                  <a:tcPr anchor="ctr"/>
                </a:tc>
                <a:tc>
                  <a:txBody>
                    <a:bodyPr/>
                    <a:lstStyle/>
                    <a:p>
                      <a:pPr algn="ctr"/>
                      <a:r>
                        <a:rPr lang="nl-NL" sz="1200" dirty="0"/>
                        <a:t>Gevolgen en schade door</a:t>
                      </a:r>
                      <a:r>
                        <a:rPr lang="nl-NL" sz="1200" baseline="0" dirty="0"/>
                        <a:t> kilomaatverandering nemen toe en worden zichtbaarder</a:t>
                      </a:r>
                      <a:endParaRPr lang="nl-NL" sz="1200" dirty="0"/>
                    </a:p>
                  </a:txBody>
                  <a:tcPr anchor="ctr"/>
                </a:tc>
                <a:tc>
                  <a:txBody>
                    <a:bodyPr/>
                    <a:lstStyle/>
                    <a:p>
                      <a:pPr algn="ctr"/>
                      <a:r>
                        <a:rPr lang="nl-NL" sz="1200" dirty="0"/>
                        <a:t>Mensen</a:t>
                      </a:r>
                      <a:r>
                        <a:rPr lang="nl-NL" sz="1200" baseline="0" dirty="0"/>
                        <a:t> maken bewustere keuzes, richting duurzaamheid</a:t>
                      </a:r>
                      <a:endParaRPr lang="nl-NL" sz="1200" dirty="0"/>
                    </a:p>
                  </a:txBody>
                  <a:tcPr anchor="ctr"/>
                </a:tc>
                <a:extLst>
                  <a:ext uri="{0D108BD9-81ED-4DB2-BD59-A6C34878D82A}">
                    <a16:rowId xmlns:a16="http://schemas.microsoft.com/office/drawing/2014/main" val="1703476574"/>
                  </a:ext>
                </a:extLst>
              </a:tr>
              <a:tr h="259583">
                <a:tc>
                  <a:txBody>
                    <a:bodyPr/>
                    <a:lstStyle/>
                    <a:p>
                      <a:pPr algn="ctr"/>
                      <a:r>
                        <a:rPr lang="nl-NL" sz="1200" dirty="0"/>
                        <a:t>Energie</a:t>
                      </a:r>
                    </a:p>
                  </a:txBody>
                  <a:tcPr anchor="ctr"/>
                </a:tc>
                <a:tc>
                  <a:txBody>
                    <a:bodyPr/>
                    <a:lstStyle/>
                    <a:p>
                      <a:pPr algn="ctr"/>
                      <a:r>
                        <a:rPr lang="nl-NL" sz="1200" dirty="0"/>
                        <a:t>Goedkopere en schonere energie</a:t>
                      </a:r>
                    </a:p>
                  </a:txBody>
                  <a:tcPr anchor="ctr"/>
                </a:tc>
                <a:tc>
                  <a:txBody>
                    <a:bodyPr/>
                    <a:lstStyle/>
                    <a:p>
                      <a:pPr algn="ctr"/>
                      <a:r>
                        <a:rPr lang="nl-NL" sz="1200" dirty="0"/>
                        <a:t>Energietransitie; elektrificatie en waterstof</a:t>
                      </a:r>
                    </a:p>
                  </a:txBody>
                  <a:tcPr anchor="ctr"/>
                </a:tc>
                <a:extLst>
                  <a:ext uri="{0D108BD9-81ED-4DB2-BD59-A6C34878D82A}">
                    <a16:rowId xmlns:a16="http://schemas.microsoft.com/office/drawing/2014/main" val="3695603655"/>
                  </a:ext>
                </a:extLst>
              </a:tr>
              <a:tr h="605695">
                <a:tc rowSpan="2">
                  <a:txBody>
                    <a:bodyPr/>
                    <a:lstStyle/>
                    <a:p>
                      <a:pPr algn="ctr"/>
                      <a:r>
                        <a:rPr lang="nl-NL" sz="1200" dirty="0"/>
                        <a:t>Sociaal</a:t>
                      </a:r>
                    </a:p>
                  </a:txBody>
                  <a:tcPr anchor="ctr"/>
                </a:tc>
                <a:tc>
                  <a:txBody>
                    <a:bodyPr/>
                    <a:lstStyle/>
                    <a:p>
                      <a:pPr algn="ctr"/>
                      <a:r>
                        <a:rPr lang="nl-NL" sz="1200" dirty="0"/>
                        <a:t>Bewustwording</a:t>
                      </a:r>
                      <a:r>
                        <a:rPr lang="nl-NL" sz="1200" baseline="0" dirty="0"/>
                        <a:t> consument en bedrijf neemt toe</a:t>
                      </a:r>
                      <a:endParaRPr lang="nl-NL" sz="1200" dirty="0"/>
                    </a:p>
                  </a:txBody>
                  <a:tcPr anchor="ctr"/>
                </a:tc>
                <a:tc>
                  <a:txBody>
                    <a:bodyPr/>
                    <a:lstStyle/>
                    <a:p>
                      <a:pPr algn="ctr"/>
                      <a:r>
                        <a:rPr lang="nl-NL" sz="1200" dirty="0"/>
                        <a:t>Hogere eisen aan de omgeving.</a:t>
                      </a:r>
                      <a:r>
                        <a:rPr lang="nl-NL" sz="1200" baseline="0" dirty="0"/>
                        <a:t> Meer duurzaam transport (fietsers en voetgangers). </a:t>
                      </a:r>
                    </a:p>
                    <a:p>
                      <a:pPr algn="ctr"/>
                      <a:r>
                        <a:rPr lang="nl-NL" sz="1200" baseline="0" dirty="0"/>
                        <a:t>Centrum wordt ‘</a:t>
                      </a:r>
                      <a:r>
                        <a:rPr lang="nl-NL" sz="1200" baseline="0" dirty="0" err="1"/>
                        <a:t>place</a:t>
                      </a:r>
                      <a:r>
                        <a:rPr lang="nl-NL" sz="1200" baseline="0" dirty="0"/>
                        <a:t> </a:t>
                      </a:r>
                      <a:r>
                        <a:rPr lang="nl-NL" sz="1200" baseline="0" dirty="0" err="1"/>
                        <a:t>to</a:t>
                      </a:r>
                      <a:r>
                        <a:rPr lang="nl-NL" sz="1200" baseline="0" dirty="0"/>
                        <a:t> </a:t>
                      </a:r>
                      <a:r>
                        <a:rPr lang="nl-NL" sz="1200" baseline="0" dirty="0" err="1"/>
                        <a:t>be</a:t>
                      </a:r>
                      <a:r>
                        <a:rPr lang="nl-NL" sz="1200" baseline="0" dirty="0"/>
                        <a:t>’.</a:t>
                      </a:r>
                      <a:endParaRPr lang="nl-NL" sz="1200" dirty="0"/>
                    </a:p>
                  </a:txBody>
                  <a:tcPr anchor="ctr"/>
                </a:tc>
                <a:extLst>
                  <a:ext uri="{0D108BD9-81ED-4DB2-BD59-A6C34878D82A}">
                    <a16:rowId xmlns:a16="http://schemas.microsoft.com/office/drawing/2014/main" val="254441909"/>
                  </a:ext>
                </a:extLst>
              </a:tr>
              <a:tr h="259583">
                <a:tc vMerge="1">
                  <a:txBody>
                    <a:bodyPr/>
                    <a:lstStyle/>
                    <a:p>
                      <a:endParaRPr lang="nl-NL" dirty="0"/>
                    </a:p>
                  </a:txBody>
                  <a:tcPr/>
                </a:tc>
                <a:tc>
                  <a:txBody>
                    <a:bodyPr/>
                    <a:lstStyle/>
                    <a:p>
                      <a:pPr algn="ctr"/>
                      <a:r>
                        <a:rPr lang="nl-NL" sz="1200" dirty="0"/>
                        <a:t>Individualisering en emancipatie</a:t>
                      </a:r>
                    </a:p>
                  </a:txBody>
                  <a:tcPr anchor="ctr"/>
                </a:tc>
                <a:tc>
                  <a:txBody>
                    <a:bodyPr/>
                    <a:lstStyle/>
                    <a:p>
                      <a:pPr algn="ctr"/>
                      <a:r>
                        <a:rPr lang="nl-NL" sz="1200" dirty="0"/>
                        <a:t>Iedereen moet kunnen meedoen</a:t>
                      </a:r>
                    </a:p>
                  </a:txBody>
                  <a:tcPr anchor="ctr"/>
                </a:tc>
                <a:extLst>
                  <a:ext uri="{0D108BD9-81ED-4DB2-BD59-A6C34878D82A}">
                    <a16:rowId xmlns:a16="http://schemas.microsoft.com/office/drawing/2014/main" val="3594611859"/>
                  </a:ext>
                </a:extLst>
              </a:tr>
            </a:tbl>
          </a:graphicData>
        </a:graphic>
      </p:graphicFrame>
      <p:sp>
        <p:nvSpPr>
          <p:cNvPr id="11" name="Rectangle 10"/>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2.1</a:t>
            </a:r>
          </a:p>
        </p:txBody>
      </p:sp>
    </p:spTree>
    <p:extLst>
      <p:ext uri="{BB962C8B-B14F-4D97-AF65-F5344CB8AC3E}">
        <p14:creationId xmlns:p14="http://schemas.microsoft.com/office/powerpoint/2010/main" val="4322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	Literatuurstudie</a:t>
            </a:r>
            <a:br>
              <a:rPr lang="nl-NL" dirty="0"/>
            </a:br>
            <a:r>
              <a:rPr lang="nl-NL" dirty="0"/>
              <a:t>	</a:t>
            </a:r>
            <a:r>
              <a:rPr lang="nl-NL" sz="1600" dirty="0"/>
              <a:t>Verwachtingen E-commerce, winkelgebieden en hubs</a:t>
            </a:r>
          </a:p>
        </p:txBody>
      </p:sp>
      <p:sp>
        <p:nvSpPr>
          <p:cNvPr id="3" name="Content Placeholder 2"/>
          <p:cNvSpPr>
            <a:spLocks noGrp="1"/>
          </p:cNvSpPr>
          <p:nvPr>
            <p:ph idx="1"/>
          </p:nvPr>
        </p:nvSpPr>
        <p:spPr>
          <a:xfrm>
            <a:off x="556486" y="1988840"/>
            <a:ext cx="8380514" cy="4374504"/>
          </a:xfrm>
        </p:spPr>
        <p:txBody>
          <a:bodyPr/>
          <a:lstStyle/>
          <a:p>
            <a:pPr lvl="1">
              <a:lnSpc>
                <a:spcPct val="100000"/>
              </a:lnSpc>
            </a:pPr>
            <a:r>
              <a:rPr lang="nl-NL" sz="1600" dirty="0"/>
              <a:t>Internetverkopen hebben een significante impact op stedelijke distributie. Stedelijke distributie wordt een combinatie van winkeldistributie en distributie rechtstreeks naar de klant in veel verschillende vormen:</a:t>
            </a:r>
          </a:p>
          <a:p>
            <a:pPr lvl="3">
              <a:lnSpc>
                <a:spcPct val="100000"/>
              </a:lnSpc>
            </a:pPr>
            <a:r>
              <a:rPr lang="nl-NL" sz="1400" dirty="0"/>
              <a:t>Bezorgen op het werk, afhalen in de winkel, afhalen bij afhaalpunt, thuisbezorgen door koeriersdienst, thuisbezorgen per post, intelligente </a:t>
            </a:r>
            <a:r>
              <a:rPr lang="nl-NL" sz="1400" dirty="0" err="1"/>
              <a:t>dropbox</a:t>
            </a:r>
            <a:r>
              <a:rPr lang="nl-NL" sz="1400" dirty="0"/>
              <a:t> aan huis…</a:t>
            </a:r>
            <a:endParaRPr lang="nl-NL" dirty="0"/>
          </a:p>
          <a:p>
            <a:pPr lvl="1">
              <a:lnSpc>
                <a:spcPct val="200000"/>
              </a:lnSpc>
            </a:pPr>
            <a:r>
              <a:rPr lang="nl-NL" sz="1600" dirty="0"/>
              <a:t>Winkelgebieden selecteren zich uit:</a:t>
            </a:r>
          </a:p>
          <a:p>
            <a:pPr lvl="3">
              <a:lnSpc>
                <a:spcPct val="100000"/>
              </a:lnSpc>
            </a:pPr>
            <a:r>
              <a:rPr lang="nl-NL" sz="1400" dirty="0"/>
              <a:t>Wijkwinkelcentra zijn functioneel, overzichtelijk en makkelijk bereikbaar</a:t>
            </a:r>
          </a:p>
          <a:p>
            <a:pPr lvl="3">
              <a:lnSpc>
                <a:spcPct val="100000"/>
              </a:lnSpc>
            </a:pPr>
            <a:r>
              <a:rPr lang="nl-NL" sz="1400" dirty="0"/>
              <a:t>Stadscentra worden verblijfscentra met grote ketenretailers, merken en </a:t>
            </a:r>
            <a:r>
              <a:rPr lang="nl-NL" sz="1400" dirty="0" err="1"/>
              <a:t>local</a:t>
            </a:r>
            <a:r>
              <a:rPr lang="nl-NL" sz="1400" dirty="0"/>
              <a:t> </a:t>
            </a:r>
            <a:r>
              <a:rPr lang="nl-NL" sz="1400" dirty="0" err="1"/>
              <a:t>heroes</a:t>
            </a:r>
            <a:endParaRPr lang="nl-NL" sz="1400" dirty="0"/>
          </a:p>
          <a:p>
            <a:pPr lvl="3">
              <a:lnSpc>
                <a:spcPct val="100000"/>
              </a:lnSpc>
            </a:pPr>
            <a:r>
              <a:rPr lang="nl-NL" sz="1400" dirty="0"/>
              <a:t>Randen van de stad focussen op permanente en tijdelijke winkels, proeftuinen en flexibele huur</a:t>
            </a:r>
          </a:p>
          <a:p>
            <a:pPr lvl="3">
              <a:lnSpc>
                <a:spcPct val="100000"/>
              </a:lnSpc>
            </a:pPr>
            <a:r>
              <a:rPr lang="nl-NL" sz="1400" dirty="0"/>
              <a:t>Outlet gebieden zijn huis &amp; tuin gerelateerd, bevatten </a:t>
            </a:r>
            <a:r>
              <a:rPr lang="nl-NL" sz="1400" dirty="0" err="1"/>
              <a:t>experience</a:t>
            </a:r>
            <a:r>
              <a:rPr lang="nl-NL" sz="1400" dirty="0"/>
              <a:t> centra van fabrikanten en hebben potentie voor een dagje uit</a:t>
            </a:r>
          </a:p>
          <a:p>
            <a:pPr lvl="3">
              <a:lnSpc>
                <a:spcPct val="100000"/>
              </a:lnSpc>
            </a:pPr>
            <a:r>
              <a:rPr lang="nl-NL" sz="1400" dirty="0"/>
              <a:t>Verkeersknooppunten zijn verblijfscentra of functionele ‘shop-</a:t>
            </a:r>
            <a:r>
              <a:rPr lang="nl-NL" sz="1400" dirty="0" err="1"/>
              <a:t>and</a:t>
            </a:r>
            <a:r>
              <a:rPr lang="nl-NL" sz="1400" dirty="0"/>
              <a:t>-run’ </a:t>
            </a:r>
            <a:endParaRPr lang="nl-NL" dirty="0"/>
          </a:p>
          <a:p>
            <a:pPr lvl="1">
              <a:lnSpc>
                <a:spcPct val="200000"/>
              </a:lnSpc>
            </a:pPr>
            <a:r>
              <a:rPr lang="nl-NL" sz="1600" dirty="0"/>
              <a:t>Stads/regio distributiecentra hebben de toekomst, maar staan nog in de kinderschoenen</a:t>
            </a:r>
          </a:p>
          <a:p>
            <a:pPr lvl="2">
              <a:lnSpc>
                <a:spcPct val="100000"/>
              </a:lnSpc>
            </a:pPr>
            <a:r>
              <a:rPr lang="nl-NL" sz="1400" dirty="0"/>
              <a:t>Kleine zendingen gegroepeerd verzenden.</a:t>
            </a:r>
          </a:p>
          <a:p>
            <a:pPr lvl="2">
              <a:lnSpc>
                <a:spcPct val="100000"/>
              </a:lnSpc>
            </a:pPr>
            <a:r>
              <a:rPr lang="nl-NL" sz="1400" dirty="0"/>
              <a:t>Ondanks te verwachten kostenvoordeel blijft actieve bevordering noodzakelijk</a:t>
            </a:r>
          </a:p>
          <a:p>
            <a:pPr lvl="2">
              <a:lnSpc>
                <a:spcPct val="100000"/>
              </a:lnSpc>
            </a:pPr>
            <a:endParaRPr lang="nl-NL" sz="1400" dirty="0"/>
          </a:p>
          <a:p>
            <a:endParaRPr lang="nl-NL" dirty="0"/>
          </a:p>
        </p:txBody>
      </p:sp>
      <p:sp>
        <p:nvSpPr>
          <p:cNvPr id="4" name="Date Placeholder 3"/>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4A5E5038-6D26-4EB5-B8A1-F249EDDC8E36}" type="slidenum">
              <a:rPr lang="nl-NL" smtClean="0"/>
              <a:pPr/>
              <a:t>12</a:t>
            </a:fld>
            <a:r>
              <a:rPr lang="nl-NL" dirty="0"/>
              <a:t> | Eindrapportage Veranderingen in koopgedrag</a:t>
            </a:r>
          </a:p>
        </p:txBody>
      </p:sp>
      <p:sp>
        <p:nvSpPr>
          <p:cNvPr id="8" name="Rectangle 7"/>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2.2</a:t>
            </a:r>
          </a:p>
        </p:txBody>
      </p:sp>
    </p:spTree>
    <p:extLst>
      <p:ext uri="{BB962C8B-B14F-4D97-AF65-F5344CB8AC3E}">
        <p14:creationId xmlns:p14="http://schemas.microsoft.com/office/powerpoint/2010/main" val="32645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	Literatuurstudie</a:t>
            </a:r>
            <a:br>
              <a:rPr lang="nl-NL" dirty="0"/>
            </a:br>
            <a:r>
              <a:rPr lang="nl-NL" dirty="0"/>
              <a:t>	</a:t>
            </a:r>
            <a:r>
              <a:rPr lang="nl-NL" sz="1600" dirty="0">
                <a:solidFill>
                  <a:srgbClr val="71A4C3"/>
                </a:solidFill>
              </a:rPr>
              <a:t>Verschuiving van Winkeltijden</a:t>
            </a:r>
            <a:endParaRPr lang="nl-NL" sz="1600" dirty="0"/>
          </a:p>
        </p:txBody>
      </p:sp>
      <p:sp>
        <p:nvSpPr>
          <p:cNvPr id="3" name="Content Placeholder 2"/>
          <p:cNvSpPr>
            <a:spLocks noGrp="1"/>
          </p:cNvSpPr>
          <p:nvPr>
            <p:ph idx="1"/>
          </p:nvPr>
        </p:nvSpPr>
        <p:spPr>
          <a:xfrm>
            <a:off x="548341" y="1838872"/>
            <a:ext cx="8035848" cy="4182150"/>
          </a:xfrm>
        </p:spPr>
        <p:txBody>
          <a:bodyPr/>
          <a:lstStyle/>
          <a:p>
            <a:pPr marL="0" indent="0">
              <a:lnSpc>
                <a:spcPct val="100000"/>
              </a:lnSpc>
              <a:buNone/>
            </a:pPr>
            <a:r>
              <a:rPr lang="nl-NL" sz="1400" dirty="0"/>
              <a:t>Online winkels zijn altijd open, consument went aan langere openingstijden, gaat beter georiënteerd op stap en is daardoor meer </a:t>
            </a:r>
            <a:r>
              <a:rPr lang="nl-NL" sz="1400" dirty="0" err="1"/>
              <a:t>koopgeneigd</a:t>
            </a:r>
            <a:r>
              <a:rPr lang="nl-NL" sz="1400" dirty="0"/>
              <a:t> en langer in de winkelstraat aldus </a:t>
            </a:r>
            <a:r>
              <a:rPr lang="nl-NL" sz="1400" i="1" dirty="0"/>
              <a:t>Huib Lubbers, directeur Retail Management Center</a:t>
            </a:r>
          </a:p>
          <a:p>
            <a:pPr marL="355600" lvl="2" indent="0">
              <a:lnSpc>
                <a:spcPct val="100000"/>
              </a:lnSpc>
              <a:buNone/>
            </a:pPr>
            <a:r>
              <a:rPr lang="nl-NL" sz="900" dirty="0">
                <a:solidFill>
                  <a:schemeClr val="tx2">
                    <a:lumMod val="75000"/>
                  </a:schemeClr>
                </a:solidFill>
              </a:rPr>
              <a:t>“Het lijkt mij erg verstandig voor retailers om hun openingstijden te verruimen. Online winkels zijn namelijk ook altijd open. Daarnaast wennen consumenten aan langere openingstijden doordat bijvoorbeeld supermarkten en bouwmarkten bijvoorbeeld al jaren tot negen of tien uur open zijn. Steeds meer huishoudens bestaan verder uit tweeverdieners, die minder tijd hebben om te winkelen. Als ze dan een shoptrip maken, kan dat maar beter zo aantrekkelijk mogelijk zijn. Tel daar bij op dat men beter georiënteerd op stap gaat door de informatie die online beschikbaar is. In dat verlengde ligt dat consumenten door die eerdere oriëntatie meer </a:t>
            </a:r>
            <a:r>
              <a:rPr lang="nl-NL" sz="900" dirty="0" err="1">
                <a:solidFill>
                  <a:schemeClr val="tx2">
                    <a:lumMod val="75000"/>
                  </a:schemeClr>
                </a:solidFill>
              </a:rPr>
              <a:t>koopgeneigd</a:t>
            </a:r>
            <a:r>
              <a:rPr lang="nl-NL" sz="900" dirty="0">
                <a:solidFill>
                  <a:schemeClr val="tx2">
                    <a:lumMod val="75000"/>
                  </a:schemeClr>
                </a:solidFill>
              </a:rPr>
              <a:t> zijn en langer in de winkelstraten blijven. Voor retailers is het slim om in te spelen op die extra tijd door een bezoek aan hun winkels zo leuk mogelijk te maken.”</a:t>
            </a:r>
          </a:p>
          <a:p>
            <a:pPr marL="355600" lvl="2" indent="0">
              <a:lnSpc>
                <a:spcPct val="100000"/>
              </a:lnSpc>
              <a:buNone/>
            </a:pPr>
            <a:endParaRPr lang="nl-NL" sz="900" u="sng" dirty="0">
              <a:solidFill>
                <a:schemeClr val="tx2">
                  <a:lumMod val="75000"/>
                </a:schemeClr>
              </a:solidFill>
            </a:endParaRPr>
          </a:p>
          <a:p>
            <a:pPr marL="0" indent="0">
              <a:lnSpc>
                <a:spcPct val="100000"/>
              </a:lnSpc>
              <a:buNone/>
            </a:pPr>
            <a:r>
              <a:rPr lang="nl-NL" sz="1400" dirty="0"/>
              <a:t>Piekmomenten verdwijnen, betere spreiding en bevoorrading gemakkelijker aldus </a:t>
            </a:r>
            <a:r>
              <a:rPr lang="nl-NL" sz="1400" i="1" dirty="0"/>
              <a:t>Gerrit </a:t>
            </a:r>
            <a:r>
              <a:rPr lang="nl-NL" sz="1400" i="1" dirty="0" err="1"/>
              <a:t>Antonides</a:t>
            </a:r>
            <a:r>
              <a:rPr lang="nl-NL" sz="1400" i="1" dirty="0"/>
              <a:t>, hoogleraar economie consumenten en huishoudens aan Wageningen Universiteit</a:t>
            </a:r>
          </a:p>
          <a:p>
            <a:pPr marL="357187" lvl="2" indent="0">
              <a:lnSpc>
                <a:spcPct val="100000"/>
              </a:lnSpc>
              <a:buNone/>
            </a:pPr>
            <a:r>
              <a:rPr lang="nl-NL" sz="900" dirty="0">
                <a:solidFill>
                  <a:schemeClr val="tx2">
                    <a:lumMod val="75000"/>
                  </a:schemeClr>
                </a:solidFill>
              </a:rPr>
              <a:t>“Als winkels hun openingstijden verschuiven, zodat ze later opengaan en later sluiten, biedt dat verschillende voordelen. De piekmomenten aan het einde van een werkdag zullen verdwijnen. Waar bijvoorbeeld consumenten met een negen tot vijfbaan nu snel na hun werk voor sluitingstijd boodschappen halen voor het avondeten, wordt de vraag beter verspreid. Dergelijke piekmomenten zullen niet </a:t>
            </a:r>
            <a:r>
              <a:rPr lang="nl-NL" sz="900" dirty="0" err="1">
                <a:solidFill>
                  <a:schemeClr val="tx2">
                    <a:lumMod val="75000"/>
                  </a:schemeClr>
                </a:solidFill>
              </a:rPr>
              <a:t>meeschuiven</a:t>
            </a:r>
            <a:r>
              <a:rPr lang="nl-NL" sz="900" dirty="0">
                <a:solidFill>
                  <a:schemeClr val="tx2">
                    <a:lumMod val="75000"/>
                  </a:schemeClr>
                </a:solidFill>
              </a:rPr>
              <a:t> als de winkels andere openingstijden aanhouden. Het lijkt mij onlogisch dat consumenten vlak voor zeven uur nog op pad gaan voor de maaltijd, als ze hun werkdag al er al aanzienlijk eerder op hebben zitten. Daarnaast kan een betere spreiding zorgen dat de bevoorrading van winkels gemakkelijker wordt.”</a:t>
            </a:r>
          </a:p>
          <a:p>
            <a:pPr marL="185738" lvl="1" indent="0">
              <a:lnSpc>
                <a:spcPct val="100000"/>
              </a:lnSpc>
              <a:buNone/>
            </a:pPr>
            <a:endParaRPr lang="nl-NL" sz="900" dirty="0">
              <a:solidFill>
                <a:schemeClr val="tx2">
                  <a:lumMod val="75000"/>
                </a:schemeClr>
              </a:solidFill>
            </a:endParaRPr>
          </a:p>
          <a:p>
            <a:pPr marL="0" indent="0">
              <a:lnSpc>
                <a:spcPct val="100000"/>
              </a:lnSpc>
              <a:buNone/>
            </a:pPr>
            <a:r>
              <a:rPr lang="nl-NL" sz="1400" dirty="0"/>
              <a:t>Winkels moeten zich aanpassen aan de klant, maar het brengt wel haken en ogen met zich mee en verruiming biedt niet per se garantie voor meer omzet aldus </a:t>
            </a:r>
            <a:r>
              <a:rPr lang="nl-NL" sz="1400" i="1" dirty="0"/>
              <a:t>Tessa </a:t>
            </a:r>
            <a:r>
              <a:rPr lang="nl-NL" sz="1400" i="1" dirty="0" err="1"/>
              <a:t>Vosjan</a:t>
            </a:r>
            <a:r>
              <a:rPr lang="nl-NL" sz="1400" i="1" dirty="0"/>
              <a:t>, programmamanager Nederlandse Raad Winkelcentra</a:t>
            </a:r>
          </a:p>
          <a:p>
            <a:pPr marL="357187" lvl="2" indent="0">
              <a:lnSpc>
                <a:spcPct val="100000"/>
              </a:lnSpc>
              <a:buNone/>
            </a:pPr>
            <a:r>
              <a:rPr lang="nl-NL" sz="900" dirty="0">
                <a:solidFill>
                  <a:schemeClr val="tx2">
                    <a:lumMod val="75000"/>
                  </a:schemeClr>
                </a:solidFill>
              </a:rPr>
              <a:t>“Het is erg belangrijk dat de openingstijden in winkels worden aangepast aan de behoeften van de huidige consument. De huidige shoppers, en de generaties die na hen komen al helemaal, zijn gewend om aankopen te doen wanneer het hen uitkomt. Andere winkeltijden brengen tegelijkertijd veel haken en ogen met zich mee. Denk alleen maar aan de personeelskosten. De </a:t>
            </a:r>
            <a:r>
              <a:rPr lang="nl-NL" sz="900" dirty="0" err="1">
                <a:solidFill>
                  <a:schemeClr val="tx2">
                    <a:lumMod val="75000"/>
                  </a:schemeClr>
                </a:solidFill>
              </a:rPr>
              <a:t>mindset</a:t>
            </a:r>
            <a:r>
              <a:rPr lang="nl-NL" sz="900" dirty="0">
                <a:solidFill>
                  <a:schemeClr val="tx2">
                    <a:lumMod val="75000"/>
                  </a:schemeClr>
                </a:solidFill>
              </a:rPr>
              <a:t> in ons land met betrekking tot bijvoorbeeld de onregelmatigheidstoeslag moet veranderen. De mentaliteitsverandering is nodig voor zowel de winkelmedewerkers en hun leidinggevenden, maar ook voor de wetgeving. Het moet voor retailers aantrekkelijk worden om flexibele openingstijden te hanteren.”</a:t>
            </a:r>
          </a:p>
          <a:p>
            <a:pPr marL="185738" lvl="1" indent="0">
              <a:lnSpc>
                <a:spcPct val="100000"/>
              </a:lnSpc>
              <a:buNone/>
            </a:pPr>
            <a:endParaRPr lang="nl-NL" sz="900" dirty="0">
              <a:solidFill>
                <a:schemeClr val="tx2">
                  <a:lumMod val="75000"/>
                </a:schemeClr>
              </a:solidFill>
            </a:endParaRPr>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B56CE860-117E-4E75-8F58-FF3029F0FCCD}" type="slidenum">
              <a:rPr lang="nl-NL" smtClean="0"/>
              <a:t>13</a:t>
            </a:fld>
            <a:r>
              <a:rPr lang="nl-NL" dirty="0"/>
              <a:t> | Eindrapportage Veranderingen in koopgedrag</a:t>
            </a:r>
          </a:p>
        </p:txBody>
      </p:sp>
      <p:sp>
        <p:nvSpPr>
          <p:cNvPr id="22" name="Rectangle 21"/>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2.3</a:t>
            </a:r>
          </a:p>
        </p:txBody>
      </p:sp>
    </p:spTree>
    <p:extLst>
      <p:ext uri="{BB962C8B-B14F-4D97-AF65-F5344CB8AC3E}">
        <p14:creationId xmlns:p14="http://schemas.microsoft.com/office/powerpoint/2010/main" val="387836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71A4C3"/>
                </a:solidFill>
              </a:rPr>
              <a:t>	Literatuurstudie</a:t>
            </a:r>
            <a:br>
              <a:rPr lang="nl-NL" dirty="0">
                <a:solidFill>
                  <a:srgbClr val="71A4C3"/>
                </a:solidFill>
              </a:rPr>
            </a:br>
            <a:r>
              <a:rPr lang="nl-NL" dirty="0">
                <a:solidFill>
                  <a:srgbClr val="71A4C3"/>
                </a:solidFill>
              </a:rPr>
              <a:t>	</a:t>
            </a:r>
            <a:r>
              <a:rPr lang="nl-NL" sz="1600" dirty="0">
                <a:solidFill>
                  <a:srgbClr val="71A4C3"/>
                </a:solidFill>
              </a:rPr>
              <a:t>Functie van de binnenstad</a:t>
            </a:r>
            <a:endParaRPr lang="nl-NL" dirty="0"/>
          </a:p>
        </p:txBody>
      </p:sp>
      <p:sp>
        <p:nvSpPr>
          <p:cNvPr id="3" name="Content Placeholder 2"/>
          <p:cNvSpPr>
            <a:spLocks noGrp="1"/>
          </p:cNvSpPr>
          <p:nvPr>
            <p:ph idx="1"/>
          </p:nvPr>
        </p:nvSpPr>
        <p:spPr>
          <a:xfrm>
            <a:off x="539552" y="1838874"/>
            <a:ext cx="8054114" cy="4199524"/>
          </a:xfrm>
        </p:spPr>
        <p:txBody>
          <a:bodyPr wrap="square"/>
          <a:lstStyle/>
          <a:p>
            <a:pPr marL="14288" indent="0">
              <a:lnSpc>
                <a:spcPct val="100000"/>
              </a:lnSpc>
              <a:buNone/>
            </a:pPr>
            <a:r>
              <a:rPr lang="nl-NL" sz="1400" dirty="0"/>
              <a:t>Er zijn 2 aspecten die onzeker zijn in de toekomst </a:t>
            </a:r>
          </a:p>
          <a:p>
            <a:pPr marL="584200" lvl="2" indent="-228600">
              <a:lnSpc>
                <a:spcPct val="100000"/>
              </a:lnSpc>
              <a:buFont typeface="+mj-lt"/>
              <a:buAutoNum type="arabicPeriod"/>
            </a:pPr>
            <a:r>
              <a:rPr lang="nl-NL" sz="1400" dirty="0"/>
              <a:t>Oriëntatie; Winkelen we thuis of buiten de deur?</a:t>
            </a:r>
            <a:br>
              <a:rPr lang="nl-NL" sz="1400" dirty="0"/>
            </a:br>
            <a:r>
              <a:rPr lang="nl-NL" sz="800" dirty="0">
                <a:solidFill>
                  <a:schemeClr val="tx2">
                    <a:lumMod val="75000"/>
                  </a:schemeClr>
                </a:solidFill>
              </a:rPr>
              <a:t>Het ene uiterste is dat consumenten al hun aankopen in de binnenstad zullen doen. Wanneer de </a:t>
            </a:r>
            <a:br>
              <a:rPr lang="nl-NL" sz="800" dirty="0">
                <a:solidFill>
                  <a:schemeClr val="tx2">
                    <a:lumMod val="75000"/>
                  </a:schemeClr>
                </a:solidFill>
              </a:rPr>
            </a:br>
            <a:r>
              <a:rPr lang="nl-NL" sz="800" dirty="0">
                <a:solidFill>
                  <a:schemeClr val="tx2">
                    <a:lumMod val="75000"/>
                  </a:schemeClr>
                </a:solidFill>
              </a:rPr>
              <a:t>consument naar buiten is georiënteerd, hebben fysieke retailers bestaansrecht en is er groeipotentie </a:t>
            </a:r>
            <a:br>
              <a:rPr lang="nl-NL" sz="800" dirty="0">
                <a:solidFill>
                  <a:schemeClr val="tx2">
                    <a:lumMod val="75000"/>
                  </a:schemeClr>
                </a:solidFill>
              </a:rPr>
            </a:br>
            <a:r>
              <a:rPr lang="nl-NL" sz="800" dirty="0">
                <a:solidFill>
                  <a:schemeClr val="tx2">
                    <a:lumMod val="75000"/>
                  </a:schemeClr>
                </a:solidFill>
              </a:rPr>
              <a:t>voor binnensteden. Het andere uiterste is dat alle aankopen vanuit huis worden gedaan en er voor de </a:t>
            </a:r>
            <a:br>
              <a:rPr lang="nl-NL" sz="800" dirty="0">
                <a:solidFill>
                  <a:schemeClr val="tx2">
                    <a:lumMod val="75000"/>
                  </a:schemeClr>
                </a:solidFill>
              </a:rPr>
            </a:br>
            <a:r>
              <a:rPr lang="nl-NL" sz="800" dirty="0">
                <a:solidFill>
                  <a:schemeClr val="tx2">
                    <a:lumMod val="75000"/>
                  </a:schemeClr>
                </a:solidFill>
              </a:rPr>
              <a:t>fysieke </a:t>
            </a:r>
            <a:r>
              <a:rPr lang="nl-NL" sz="800" dirty="0" err="1">
                <a:solidFill>
                  <a:schemeClr val="tx2">
                    <a:lumMod val="75000"/>
                  </a:schemeClr>
                </a:solidFill>
              </a:rPr>
              <a:t>retail</a:t>
            </a:r>
            <a:r>
              <a:rPr lang="nl-NL" sz="800" dirty="0">
                <a:solidFill>
                  <a:schemeClr val="tx2">
                    <a:lumMod val="75000"/>
                  </a:schemeClr>
                </a:solidFill>
              </a:rPr>
              <a:t> geen plek meer is in de stad; leegstand zal het straatbeeld kenmerken en er zal op zoek </a:t>
            </a:r>
            <a:br>
              <a:rPr lang="nl-NL" sz="800" dirty="0">
                <a:solidFill>
                  <a:schemeClr val="tx2">
                    <a:lumMod val="75000"/>
                  </a:schemeClr>
                </a:solidFill>
              </a:rPr>
            </a:br>
            <a:r>
              <a:rPr lang="nl-NL" sz="800" dirty="0">
                <a:solidFill>
                  <a:schemeClr val="tx2">
                    <a:lumMod val="75000"/>
                  </a:schemeClr>
                </a:solidFill>
              </a:rPr>
              <a:t>moeten worden gegaan naar een andere functionele inrichting van de stad.</a:t>
            </a:r>
            <a:endParaRPr lang="nl-NL" sz="1200" dirty="0">
              <a:solidFill>
                <a:schemeClr val="tx2">
                  <a:lumMod val="75000"/>
                </a:schemeClr>
              </a:solidFill>
            </a:endParaRPr>
          </a:p>
          <a:p>
            <a:pPr marL="584200" lvl="2" indent="-228600">
              <a:lnSpc>
                <a:spcPct val="100000"/>
              </a:lnSpc>
              <a:buFont typeface="+mj-lt"/>
              <a:buAutoNum type="arabicPeriod"/>
            </a:pPr>
            <a:r>
              <a:rPr lang="nl-NL" sz="1400" dirty="0"/>
              <a:t>Winkelgedrag; Willen we efficiënt inkopen doen of gaan we </a:t>
            </a:r>
            <a:br>
              <a:rPr lang="nl-NL" sz="1400" dirty="0"/>
            </a:br>
            <a:r>
              <a:rPr lang="nl-NL" sz="1400" dirty="0"/>
              <a:t>voor de beleving? </a:t>
            </a:r>
            <a:br>
              <a:rPr lang="nl-NL" sz="1200" dirty="0"/>
            </a:br>
            <a:r>
              <a:rPr lang="nl-NL" sz="800" dirty="0">
                <a:solidFill>
                  <a:schemeClr val="tx2">
                    <a:lumMod val="75000"/>
                  </a:schemeClr>
                </a:solidFill>
              </a:rPr>
              <a:t>De consument kan enerzijds gericht zijn op efficiëntie en maakt zijn aankoopbeslissingen op </a:t>
            </a:r>
            <a:br>
              <a:rPr lang="nl-NL" sz="800" dirty="0">
                <a:solidFill>
                  <a:schemeClr val="tx2">
                    <a:lumMod val="75000"/>
                  </a:schemeClr>
                </a:solidFill>
              </a:rPr>
            </a:br>
            <a:r>
              <a:rPr lang="nl-NL" sz="800" dirty="0">
                <a:solidFill>
                  <a:schemeClr val="tx2">
                    <a:lumMod val="75000"/>
                  </a:schemeClr>
                </a:solidFill>
              </a:rPr>
              <a:t>basis van ratio. Dit type consument heeft een druk bestaan en besteedt liever niet te veel tijd aan winkelen en vindt het prettig als alles snel en soepel verloopt. De binnenstad moet dan goed bereikbaar zijn. Het bezoek aan de stad moet snel zijn en passen in de rest van de activiteiten die de consument onderneemt. Kans is groot dat een groot deel van de efficiëntie wordt gevonden in het online kanaal. Anderzijds is er de consument die op zoek is naar beleving en aankoopbeslissingen op basis van emotie maakt. Dit type consument houdt van winkelen en maakt hier graag tijd voor. De consument wordt graag vermaakt en is op zoek naar interactie. Ook dit kan zowel online als offline gevonden worden. </a:t>
            </a:r>
          </a:p>
          <a:p>
            <a:pPr marL="169863" lvl="1" indent="0">
              <a:lnSpc>
                <a:spcPct val="100000"/>
              </a:lnSpc>
              <a:buNone/>
            </a:pPr>
            <a:endParaRPr lang="nl-NL" sz="1200" dirty="0"/>
          </a:p>
          <a:p>
            <a:pPr marL="0" indent="-1587">
              <a:lnSpc>
                <a:spcPct val="100000"/>
              </a:lnSpc>
              <a:buNone/>
            </a:pPr>
            <a:r>
              <a:rPr lang="nl-NL" sz="1600" dirty="0"/>
              <a:t>Twee onzekerheden leiden tot 4 scenario's, de ambitie van Groningen sluit het aan bij de </a:t>
            </a:r>
            <a:r>
              <a:rPr lang="nl-NL" sz="1600" dirty="0" err="1"/>
              <a:t>Experience</a:t>
            </a:r>
            <a:r>
              <a:rPr lang="nl-NL" sz="1600" dirty="0"/>
              <a:t> City</a:t>
            </a:r>
          </a:p>
          <a:p>
            <a:pPr marL="341313" lvl="1">
              <a:lnSpc>
                <a:spcPct val="100000"/>
              </a:lnSpc>
              <a:buFont typeface="Arial" panose="020B0604020202020204" pitchFamily="34" charset="0"/>
              <a:buChar char="•"/>
            </a:pPr>
            <a:endParaRPr lang="nl-NL" sz="1200" dirty="0"/>
          </a:p>
          <a:p>
            <a:pPr marL="14288" indent="0">
              <a:lnSpc>
                <a:spcPct val="100000"/>
              </a:lnSpc>
              <a:buNone/>
            </a:pPr>
            <a:r>
              <a:rPr lang="nl-NL" sz="1400" dirty="0"/>
              <a:t>Groningen kan het scenario van </a:t>
            </a:r>
            <a:r>
              <a:rPr lang="nl-NL" sz="1400" dirty="0" err="1"/>
              <a:t>Experience</a:t>
            </a:r>
            <a:r>
              <a:rPr lang="nl-NL" sz="1400" dirty="0"/>
              <a:t> City goed faciliteren omdat </a:t>
            </a:r>
            <a:br>
              <a:rPr lang="nl-NL" sz="1400" dirty="0"/>
            </a:br>
            <a:r>
              <a:rPr lang="nl-NL" sz="1400" dirty="0"/>
              <a:t>Groningen voldoende massa en aantrekkingskracht heeft om als een </a:t>
            </a:r>
            <a:br>
              <a:rPr lang="nl-NL" sz="1400" dirty="0"/>
            </a:br>
            <a:r>
              <a:rPr lang="nl-NL" sz="1400" dirty="0"/>
              <a:t>volwaardige beleving te worden neergezet.</a:t>
            </a:r>
          </a:p>
          <a:p>
            <a:pPr marL="0" indent="0">
              <a:buNone/>
            </a:pPr>
            <a:endParaRPr lang="nl-NL" sz="800" dirty="0"/>
          </a:p>
          <a:p>
            <a:endParaRPr lang="nl-NL" dirty="0"/>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0B4DE27C-405C-4B5C-B5D4-4D2B9276A803}" type="slidenum">
              <a:rPr lang="nl-NL" smtClean="0"/>
              <a:t>14</a:t>
            </a:fld>
            <a:r>
              <a:rPr lang="nl-NL" dirty="0"/>
              <a:t> | Eindrapportage Veranderingen in koopgedrag</a:t>
            </a:r>
          </a:p>
        </p:txBody>
      </p:sp>
      <p:pic>
        <p:nvPicPr>
          <p:cNvPr id="11" name="Picture 10"/>
          <p:cNvPicPr/>
          <p:nvPr/>
        </p:nvPicPr>
        <p:blipFill>
          <a:blip r:embed="rId2"/>
          <a:stretch>
            <a:fillRect/>
          </a:stretch>
        </p:blipFill>
        <p:spPr>
          <a:xfrm>
            <a:off x="5832000" y="1697462"/>
            <a:ext cx="2761666" cy="1596537"/>
          </a:xfrm>
          <a:prstGeom prst="rect">
            <a:avLst/>
          </a:prstGeom>
          <a:ln>
            <a:solidFill>
              <a:schemeClr val="tx1"/>
            </a:solidFill>
          </a:ln>
        </p:spPr>
      </p:pic>
      <p:grpSp>
        <p:nvGrpSpPr>
          <p:cNvPr id="7" name="Group 6"/>
          <p:cNvGrpSpPr/>
          <p:nvPr/>
        </p:nvGrpSpPr>
        <p:grpSpPr>
          <a:xfrm>
            <a:off x="6443902" y="4750558"/>
            <a:ext cx="2149764" cy="1287840"/>
            <a:chOff x="3813591" y="5022666"/>
            <a:chExt cx="3174732" cy="1835334"/>
          </a:xfrm>
        </p:grpSpPr>
        <p:pic>
          <p:nvPicPr>
            <p:cNvPr id="8" name="Picture 7"/>
            <p:cNvPicPr/>
            <p:nvPr/>
          </p:nvPicPr>
          <p:blipFill>
            <a:blip r:embed="rId2"/>
            <a:stretch>
              <a:fillRect/>
            </a:stretch>
          </p:blipFill>
          <p:spPr>
            <a:xfrm>
              <a:off x="3813591" y="5022666"/>
              <a:ext cx="3174732" cy="1835334"/>
            </a:xfrm>
            <a:prstGeom prst="rect">
              <a:avLst/>
            </a:prstGeom>
            <a:ln>
              <a:solidFill>
                <a:schemeClr val="tx1"/>
              </a:solidFill>
            </a:ln>
          </p:spPr>
        </p:pic>
        <p:sp>
          <p:nvSpPr>
            <p:cNvPr id="9" name="Freeform: Shape 8"/>
            <p:cNvSpPr/>
            <p:nvPr/>
          </p:nvSpPr>
          <p:spPr>
            <a:xfrm>
              <a:off x="4324895" y="5192526"/>
              <a:ext cx="2301240" cy="1341120"/>
            </a:xfrm>
            <a:custGeom>
              <a:avLst/>
              <a:gdLst>
                <a:gd name="connsiteX0" fmla="*/ 2164080 w 2301240"/>
                <a:gd name="connsiteY0" fmla="*/ 7620 h 1341120"/>
                <a:gd name="connsiteX1" fmla="*/ 2301240 w 2301240"/>
                <a:gd name="connsiteY1" fmla="*/ 685800 h 1341120"/>
                <a:gd name="connsiteX2" fmla="*/ 1165860 w 2301240"/>
                <a:gd name="connsiteY2" fmla="*/ 670560 h 1341120"/>
                <a:gd name="connsiteX3" fmla="*/ 1165860 w 2301240"/>
                <a:gd name="connsiteY3" fmla="*/ 1341120 h 1341120"/>
                <a:gd name="connsiteX4" fmla="*/ 1135380 w 2301240"/>
                <a:gd name="connsiteY4" fmla="*/ 1325880 h 1341120"/>
                <a:gd name="connsiteX5" fmla="*/ 68580 w 2301240"/>
                <a:gd name="connsiteY5" fmla="*/ 1318260 h 1341120"/>
                <a:gd name="connsiteX6" fmla="*/ 0 w 2301240"/>
                <a:gd name="connsiteY6" fmla="*/ 655320 h 1341120"/>
                <a:gd name="connsiteX7" fmla="*/ 106680 w 2301240"/>
                <a:gd name="connsiteY7" fmla="*/ 0 h 1341120"/>
                <a:gd name="connsiteX8" fmla="*/ 2164080 w 2301240"/>
                <a:gd name="connsiteY8" fmla="*/ 762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240" h="1341120">
                  <a:moveTo>
                    <a:pt x="2164080" y="7620"/>
                  </a:moveTo>
                  <a:lnTo>
                    <a:pt x="2301240" y="685800"/>
                  </a:lnTo>
                  <a:lnTo>
                    <a:pt x="1165860" y="670560"/>
                  </a:lnTo>
                  <a:lnTo>
                    <a:pt x="1165860" y="1341120"/>
                  </a:lnTo>
                  <a:lnTo>
                    <a:pt x="1135380" y="1325880"/>
                  </a:lnTo>
                  <a:lnTo>
                    <a:pt x="68580" y="1318260"/>
                  </a:lnTo>
                  <a:lnTo>
                    <a:pt x="0" y="655320"/>
                  </a:lnTo>
                  <a:lnTo>
                    <a:pt x="106680" y="0"/>
                  </a:lnTo>
                  <a:lnTo>
                    <a:pt x="2164080" y="7620"/>
                  </a:lnTo>
                  <a:close/>
                </a:path>
              </a:pathLst>
            </a:cu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14" name="Rectangle 13"/>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2.4</a:t>
            </a:r>
          </a:p>
        </p:txBody>
      </p:sp>
    </p:spTree>
    <p:extLst>
      <p:ext uri="{BB962C8B-B14F-4D97-AF65-F5344CB8AC3E}">
        <p14:creationId xmlns:p14="http://schemas.microsoft.com/office/powerpoint/2010/main" val="6013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081" y="1838872"/>
            <a:ext cx="8054114" cy="4374504"/>
          </a:xfrm>
        </p:spPr>
        <p:txBody>
          <a:bodyPr/>
          <a:lstStyle/>
          <a:p>
            <a:pPr lvl="1">
              <a:lnSpc>
                <a:spcPct val="100000"/>
              </a:lnSpc>
            </a:pPr>
            <a:r>
              <a:rPr lang="nl-NL" sz="1600" dirty="0"/>
              <a:t>Webwinkels zijn niet alleen bedreigend, maar bieden ook kansen. Voor webwinkeliers is het evident: eigen winkels, pop-up stores en shop-in-shops zijn een serieuze optie. Webwinkels gaan van “</a:t>
            </a:r>
            <a:r>
              <a:rPr lang="nl-NL" sz="1600" i="1" dirty="0"/>
              <a:t>clicks naar </a:t>
            </a:r>
            <a:r>
              <a:rPr lang="nl-NL" sz="1600" i="1" dirty="0" err="1"/>
              <a:t>bricks</a:t>
            </a:r>
            <a:r>
              <a:rPr lang="nl-NL" sz="1600" i="1" dirty="0"/>
              <a:t>”</a:t>
            </a:r>
          </a:p>
          <a:p>
            <a:pPr lvl="1">
              <a:lnSpc>
                <a:spcPct val="100000"/>
              </a:lnSpc>
            </a:pPr>
            <a:r>
              <a:rPr lang="nl-NL" sz="1600" dirty="0"/>
              <a:t> Voordelen voor webshopeigenaar</a:t>
            </a:r>
          </a:p>
          <a:p>
            <a:pPr lvl="3">
              <a:lnSpc>
                <a:spcPct val="100000"/>
              </a:lnSpc>
            </a:pPr>
            <a:r>
              <a:rPr lang="nl-NL" sz="1200" dirty="0"/>
              <a:t>Minder hoge verzend/retourkosten, want fysieke afhaal en retour service is goedkoper</a:t>
            </a:r>
          </a:p>
          <a:p>
            <a:pPr lvl="3">
              <a:lnSpc>
                <a:spcPct val="100000"/>
              </a:lnSpc>
            </a:pPr>
            <a:r>
              <a:rPr lang="nl-NL" sz="1200" dirty="0"/>
              <a:t>Extra omzet door klanten te verleiden met het gehele assortiment</a:t>
            </a:r>
          </a:p>
          <a:p>
            <a:pPr lvl="3">
              <a:lnSpc>
                <a:spcPct val="100000"/>
              </a:lnSpc>
            </a:pPr>
            <a:r>
              <a:rPr lang="nl-NL" sz="1200" dirty="0"/>
              <a:t>Tegemoetkomen aan de behoefte om te proeven, beleven en aanraken</a:t>
            </a:r>
          </a:p>
          <a:p>
            <a:pPr lvl="3">
              <a:lnSpc>
                <a:spcPct val="100000"/>
              </a:lnSpc>
            </a:pPr>
            <a:r>
              <a:rPr lang="nl-NL" sz="1200" dirty="0"/>
              <a:t>Servicepunt voor vragen en advies</a:t>
            </a:r>
          </a:p>
          <a:p>
            <a:pPr lvl="3">
              <a:lnSpc>
                <a:spcPct val="100000"/>
              </a:lnSpc>
            </a:pPr>
            <a:r>
              <a:rPr lang="nl-NL" sz="1200" dirty="0"/>
              <a:t>Naamsbekendheid</a:t>
            </a:r>
          </a:p>
          <a:p>
            <a:pPr lvl="1"/>
            <a:r>
              <a:rPr lang="nl-NL" sz="1600" dirty="0"/>
              <a:t>Voorkeuren van de webshopeigenaar</a:t>
            </a:r>
          </a:p>
          <a:p>
            <a:pPr lvl="3">
              <a:lnSpc>
                <a:spcPct val="100000"/>
              </a:lnSpc>
            </a:pPr>
            <a:r>
              <a:rPr lang="nl-NL" sz="1200" dirty="0"/>
              <a:t>Stad- of dorpscentrum met regionale aantrekkingskracht en binnen straal 15 km van hoofdvestiging</a:t>
            </a:r>
          </a:p>
          <a:p>
            <a:pPr lvl="3">
              <a:lnSpc>
                <a:spcPct val="100000"/>
              </a:lnSpc>
            </a:pPr>
            <a:r>
              <a:rPr lang="nl-NL" sz="1200" dirty="0"/>
              <a:t>Kleinere winkelpanden met lage huur</a:t>
            </a:r>
          </a:p>
          <a:p>
            <a:pPr lvl="3">
              <a:lnSpc>
                <a:spcPct val="100000"/>
              </a:lnSpc>
            </a:pPr>
            <a:r>
              <a:rPr lang="nl-NL" sz="1200" dirty="0"/>
              <a:t>Locaties met goede autobereikbaarheid</a:t>
            </a:r>
          </a:p>
          <a:p>
            <a:pPr lvl="3">
              <a:lnSpc>
                <a:spcPct val="100000"/>
              </a:lnSpc>
            </a:pPr>
            <a:r>
              <a:rPr lang="nl-NL" sz="1200" dirty="0"/>
              <a:t>Aanwezigheid van andere winkels in omgeving</a:t>
            </a:r>
          </a:p>
          <a:p>
            <a:pPr lvl="2">
              <a:lnSpc>
                <a:spcPct val="100000"/>
              </a:lnSpc>
            </a:pPr>
            <a:endParaRPr lang="nl-NL" sz="1200" dirty="0"/>
          </a:p>
          <a:p>
            <a:pPr lvl="1">
              <a:lnSpc>
                <a:spcPct val="100000"/>
              </a:lnSpc>
            </a:pPr>
            <a:r>
              <a:rPr lang="nl-NL" sz="1600" dirty="0"/>
              <a:t>Voorbeelden zijn: </a:t>
            </a:r>
            <a:r>
              <a:rPr lang="nl-NL" sz="1600" dirty="0" err="1"/>
              <a:t>Coolblue</a:t>
            </a:r>
            <a:r>
              <a:rPr lang="nl-NL" sz="1600" dirty="0"/>
              <a:t>, Neckermann en Bol.com </a:t>
            </a:r>
          </a:p>
          <a:p>
            <a:pPr marL="185738" lvl="1" indent="0">
              <a:lnSpc>
                <a:spcPct val="100000"/>
              </a:lnSpc>
              <a:buNone/>
            </a:pPr>
            <a:endParaRPr lang="nl-NL" dirty="0"/>
          </a:p>
          <a:p>
            <a:pPr marL="0" indent="0">
              <a:buNone/>
            </a:pPr>
            <a:endParaRPr lang="nl-NL" sz="800" dirty="0"/>
          </a:p>
          <a:p>
            <a:endParaRPr lang="nl-NL" dirty="0"/>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E3A97796-A62E-4030-BBDE-D8834D536819}" type="slidenum">
              <a:rPr lang="nl-NL" smtClean="0"/>
              <a:t>15</a:t>
            </a:fld>
            <a:r>
              <a:rPr lang="nl-NL" dirty="0"/>
              <a:t> | Eindrapportage Veranderingen in koopgedrag</a:t>
            </a:r>
          </a:p>
        </p:txBody>
      </p:sp>
      <p:sp>
        <p:nvSpPr>
          <p:cNvPr id="15" name="Title 1"/>
          <p:cNvSpPr>
            <a:spLocks noGrp="1"/>
          </p:cNvSpPr>
          <p:nvPr>
            <p:ph type="title"/>
          </p:nvPr>
        </p:nvSpPr>
        <p:spPr/>
        <p:txBody>
          <a:bodyPr/>
          <a:lstStyle/>
          <a:p>
            <a:r>
              <a:rPr lang="nl-NL" dirty="0">
                <a:solidFill>
                  <a:srgbClr val="71A4C3"/>
                </a:solidFill>
              </a:rPr>
              <a:t>	Literatuurstudie</a:t>
            </a:r>
            <a:br>
              <a:rPr lang="nl-NL" dirty="0">
                <a:solidFill>
                  <a:srgbClr val="71A4C3"/>
                </a:solidFill>
              </a:rPr>
            </a:br>
            <a:r>
              <a:rPr lang="nl-NL" dirty="0">
                <a:solidFill>
                  <a:srgbClr val="71A4C3"/>
                </a:solidFill>
              </a:rPr>
              <a:t>	</a:t>
            </a:r>
            <a:r>
              <a:rPr lang="nl-NL" sz="1600" dirty="0">
                <a:solidFill>
                  <a:srgbClr val="71A4C3"/>
                </a:solidFill>
              </a:rPr>
              <a:t>Vestigingsvoorkeuren</a:t>
            </a:r>
            <a:r>
              <a:rPr lang="nl-NL" sz="1400" dirty="0">
                <a:solidFill>
                  <a:srgbClr val="71A4C3"/>
                </a:solidFill>
              </a:rPr>
              <a:t> </a:t>
            </a:r>
            <a:r>
              <a:rPr lang="nl-NL" sz="1600" dirty="0">
                <a:solidFill>
                  <a:srgbClr val="71A4C3"/>
                </a:solidFill>
              </a:rPr>
              <a:t>van webwinkels</a:t>
            </a:r>
            <a:endParaRPr lang="nl-NL" dirty="0"/>
          </a:p>
        </p:txBody>
      </p:sp>
      <p:sp>
        <p:nvSpPr>
          <p:cNvPr id="12" name="Rectangle 11"/>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2.5</a:t>
            </a:r>
          </a:p>
        </p:txBody>
      </p:sp>
    </p:spTree>
    <p:extLst>
      <p:ext uri="{BB962C8B-B14F-4D97-AF65-F5344CB8AC3E}">
        <p14:creationId xmlns:p14="http://schemas.microsoft.com/office/powerpoint/2010/main" val="10836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	Literatuurstudie</a:t>
            </a:r>
            <a:br>
              <a:rPr lang="nl-NL" dirty="0"/>
            </a:br>
            <a:r>
              <a:rPr lang="nl-NL" dirty="0"/>
              <a:t>	</a:t>
            </a:r>
            <a:r>
              <a:rPr lang="nl-NL" sz="1400" dirty="0"/>
              <a:t>De samenleving – trends in interactie samenleven en stad</a:t>
            </a:r>
          </a:p>
        </p:txBody>
      </p:sp>
      <p:sp>
        <p:nvSpPr>
          <p:cNvPr id="3" name="Content Placeholder 2"/>
          <p:cNvSpPr>
            <a:spLocks noGrp="1"/>
          </p:cNvSpPr>
          <p:nvPr>
            <p:ph idx="1"/>
          </p:nvPr>
        </p:nvSpPr>
        <p:spPr>
          <a:xfrm>
            <a:off x="556486" y="1995584"/>
            <a:ext cx="8425514" cy="4374504"/>
          </a:xfrm>
        </p:spPr>
        <p:txBody>
          <a:bodyPr/>
          <a:lstStyle/>
          <a:p>
            <a:r>
              <a:rPr lang="nl-NL" sz="1600" i="1" dirty="0"/>
              <a:t>Consumer </a:t>
            </a:r>
            <a:r>
              <a:rPr lang="nl-NL" sz="1600" i="1" dirty="0" err="1"/>
              <a:t>city</a:t>
            </a:r>
            <a:r>
              <a:rPr lang="nl-NL" sz="1600" dirty="0"/>
              <a:t>: stad als centrum van productie naar centrum van consumptie en beleving</a:t>
            </a:r>
          </a:p>
          <a:p>
            <a:pPr lvl="1"/>
            <a:r>
              <a:rPr lang="nl-NL" sz="1400" dirty="0"/>
              <a:t>Aantrekkelijkheid van de stad wordt naast objectieve factoren (bijv. # voorzieningen, bereikbaarheid) ook steeds meer bepaald door subjectieve factoren (bijv. sfeer, aanwezigheid ‘hippe’ voorzieningen) </a:t>
            </a:r>
          </a:p>
          <a:p>
            <a:pPr lvl="1"/>
            <a:r>
              <a:rPr lang="nl-NL" sz="1400" dirty="0"/>
              <a:t>Bij deze subjectieve factoren wordt onderscheiding belangrijker (door bijvoorbeeld unieke historische binnenstad, bijzondere architectuur, speciaal festival) om als stad te kunnen concurreren met andere steden en het internet om consumenten</a:t>
            </a:r>
          </a:p>
          <a:p>
            <a:pPr lvl="1"/>
            <a:r>
              <a:rPr lang="nl-NL" sz="1400" dirty="0"/>
              <a:t>Kernwinkelgebieden (met aantrekkelijke historische omgeving, </a:t>
            </a:r>
            <a:r>
              <a:rPr lang="nl-NL" sz="1400" i="1" dirty="0" err="1"/>
              <a:t>flagship</a:t>
            </a:r>
            <a:r>
              <a:rPr lang="nl-NL" sz="1400" i="1" dirty="0"/>
              <a:t> stores </a:t>
            </a:r>
            <a:r>
              <a:rPr lang="nl-NL" sz="1400" dirty="0"/>
              <a:t>en voldoende </a:t>
            </a:r>
            <a:r>
              <a:rPr lang="nl-NL" sz="1400" i="1" dirty="0" err="1"/>
              <a:t>leisure</a:t>
            </a:r>
            <a:r>
              <a:rPr lang="nl-NL" sz="1400" dirty="0"/>
              <a:t> voorzieningen) zullen daarom bezoekers trekkers ten koste van de kleine en middelgrote steden, met afnemende </a:t>
            </a:r>
            <a:r>
              <a:rPr lang="nl-NL" sz="1400" dirty="0" err="1"/>
              <a:t>retail</a:t>
            </a:r>
            <a:r>
              <a:rPr lang="nl-NL" sz="1400" dirty="0"/>
              <a:t> functie en gebrek aan </a:t>
            </a:r>
            <a:r>
              <a:rPr lang="nl-NL" sz="1400" i="1" dirty="0" err="1"/>
              <a:t>leisure-orientation</a:t>
            </a:r>
            <a:r>
              <a:rPr lang="nl-NL" sz="1400" i="1" dirty="0"/>
              <a:t> </a:t>
            </a:r>
          </a:p>
        </p:txBody>
      </p:sp>
      <p:sp>
        <p:nvSpPr>
          <p:cNvPr id="4" name="Date Placeholder 3"/>
          <p:cNvSpPr>
            <a:spLocks noGrp="1"/>
          </p:cNvSpPr>
          <p:nvPr>
            <p:ph type="dt" sz="half" idx="10"/>
          </p:nvPr>
        </p:nvSpPr>
        <p:spPr/>
        <p:txBody>
          <a:bodyPr/>
          <a:lstStyle/>
          <a:p>
            <a:r>
              <a:rPr lang="nl-NL"/>
              <a:t>woensdag 1 februari 2017</a:t>
            </a:r>
            <a:endParaRPr lang="nl-NL" dirty="0"/>
          </a:p>
        </p:txBody>
      </p:sp>
      <p:sp>
        <p:nvSpPr>
          <p:cNvPr id="5" name="Footer Placeholder 4"/>
          <p:cNvSpPr>
            <a:spLocks noGrp="1"/>
          </p:cNvSpPr>
          <p:nvPr>
            <p:ph type="ftr" sz="quarter" idx="11"/>
          </p:nvPr>
        </p:nvSpPr>
        <p:spPr/>
        <p:txBody>
          <a:bodyPr/>
          <a:lstStyle/>
          <a:p>
            <a:fld id="{9BA26FEF-9583-4887-AABF-67DCB8036AE6}" type="slidenum">
              <a:rPr lang="nl-NL" smtClean="0"/>
              <a:pPr/>
              <a:t>16</a:t>
            </a:fld>
            <a:r>
              <a:rPr lang="nl-NL"/>
              <a:t> | Veranderingen in koopgedrag</a:t>
            </a:r>
            <a:endParaRPr lang="nl-NL" dirty="0"/>
          </a:p>
        </p:txBody>
      </p:sp>
      <p:sp>
        <p:nvSpPr>
          <p:cNvPr id="8" name="Rectangle 7"/>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2.6</a:t>
            </a:r>
          </a:p>
        </p:txBody>
      </p:sp>
    </p:spTree>
    <p:extLst>
      <p:ext uri="{BB962C8B-B14F-4D97-AF65-F5344CB8AC3E}">
        <p14:creationId xmlns:p14="http://schemas.microsoft.com/office/powerpoint/2010/main" val="418845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71A4C3"/>
                </a:solidFill>
              </a:rPr>
              <a:t>	Literatuurstudie</a:t>
            </a:r>
            <a:br>
              <a:rPr lang="nl-NL" dirty="0">
                <a:solidFill>
                  <a:srgbClr val="71A4C3"/>
                </a:solidFill>
              </a:rPr>
            </a:br>
            <a:r>
              <a:rPr lang="nl-NL" dirty="0">
                <a:solidFill>
                  <a:srgbClr val="71A4C3"/>
                </a:solidFill>
              </a:rPr>
              <a:t>	</a:t>
            </a:r>
            <a:r>
              <a:rPr lang="nl-NL" sz="1400" dirty="0">
                <a:solidFill>
                  <a:srgbClr val="71A4C3"/>
                </a:solidFill>
              </a:rPr>
              <a:t>De samenleving – trends in interactie samenleven en stad</a:t>
            </a:r>
            <a:endParaRPr lang="nl-NL" sz="1400" dirty="0"/>
          </a:p>
        </p:txBody>
      </p:sp>
      <p:sp>
        <p:nvSpPr>
          <p:cNvPr id="3" name="Content Placeholder 2"/>
          <p:cNvSpPr>
            <a:spLocks noGrp="1"/>
          </p:cNvSpPr>
          <p:nvPr>
            <p:ph idx="1"/>
          </p:nvPr>
        </p:nvSpPr>
        <p:spPr>
          <a:xfrm>
            <a:off x="556486" y="1995584"/>
            <a:ext cx="8065514" cy="4403416"/>
          </a:xfrm>
        </p:spPr>
        <p:txBody>
          <a:bodyPr/>
          <a:lstStyle/>
          <a:p>
            <a:r>
              <a:rPr lang="nl-NL" sz="1600" i="1" dirty="0"/>
              <a:t>Flexibilisering en Digitalisering: </a:t>
            </a:r>
            <a:r>
              <a:rPr lang="nl-NL" sz="1600" dirty="0"/>
              <a:t>versmelting fysieke ruimte en virtuele ruimte</a:t>
            </a:r>
          </a:p>
          <a:p>
            <a:pPr lvl="1"/>
            <a:r>
              <a:rPr lang="nl-NL" sz="1400" dirty="0"/>
              <a:t>Activiteiten/voorzieningen minder gebonden aan specifieke tijd en plaats</a:t>
            </a:r>
          </a:p>
          <a:p>
            <a:pPr lvl="1"/>
            <a:r>
              <a:rPr lang="nl-NL" sz="1400" dirty="0"/>
              <a:t>Voorzieningen opereren vaker op basis van tijdelijkheid en </a:t>
            </a:r>
            <a:r>
              <a:rPr lang="nl-NL" sz="1400" dirty="0" err="1"/>
              <a:t>multi</a:t>
            </a:r>
            <a:r>
              <a:rPr lang="nl-NL" sz="1400" dirty="0"/>
              <a:t>-inzetbaarheid van ruimten (pop-up winkels, galerieën, etc.) </a:t>
            </a:r>
          </a:p>
          <a:p>
            <a:pPr lvl="1"/>
            <a:r>
              <a:rPr lang="nl-NL" sz="1400" dirty="0"/>
              <a:t>Virtueel bestaan van steden/stedelijke functies wordt belangrijker als verlengstuk van fysieke consumptie en beleving (</a:t>
            </a:r>
            <a:r>
              <a:rPr lang="nl-NL" sz="1400" dirty="0" err="1"/>
              <a:t>city</a:t>
            </a:r>
            <a:r>
              <a:rPr lang="nl-NL" sz="1400" dirty="0"/>
              <a:t> branding; contact met consumenten vóór en na gebruik winkel/voorziening)</a:t>
            </a:r>
          </a:p>
          <a:p>
            <a:pPr marL="185738" lvl="1" indent="0">
              <a:buNone/>
            </a:pPr>
            <a:r>
              <a:rPr lang="nl-NL" sz="1200" b="1" dirty="0"/>
              <a:t>Voorbeelden</a:t>
            </a:r>
          </a:p>
          <a:p>
            <a:pPr marL="414338" lvl="1" indent="-228600">
              <a:lnSpc>
                <a:spcPct val="100000"/>
              </a:lnSpc>
              <a:buFont typeface="+mj-lt"/>
              <a:buAutoNum type="arabicPeriod"/>
            </a:pPr>
            <a:r>
              <a:rPr lang="nl-NL" sz="1200" dirty="0"/>
              <a:t>Dynamische interactie tussen retailer en consument: </a:t>
            </a:r>
            <a:r>
              <a:rPr lang="nl-NL" sz="1200" dirty="0">
                <a:hlinkClick r:id="rId2"/>
              </a:rPr>
              <a:t>My Starbucks Idea </a:t>
            </a:r>
            <a:r>
              <a:rPr lang="nl-NL" sz="1200" dirty="0"/>
              <a:t>(delen en bediscussiëren van nieuwe ideeën)</a:t>
            </a:r>
          </a:p>
          <a:p>
            <a:pPr marL="414338" lvl="1" indent="-228600">
              <a:lnSpc>
                <a:spcPct val="100000"/>
              </a:lnSpc>
              <a:buFont typeface="+mj-lt"/>
              <a:buAutoNum type="arabicPeriod"/>
            </a:pPr>
            <a:r>
              <a:rPr lang="nl-NL" sz="1200" dirty="0"/>
              <a:t>Winkelstraten of binnensteden als collectief bieden zich online aan: </a:t>
            </a:r>
            <a:r>
              <a:rPr lang="nl-NL" sz="1200" dirty="0" err="1">
                <a:hlinkClick r:id="rId3"/>
              </a:rPr>
              <a:t>Zwanestraat</a:t>
            </a:r>
            <a:r>
              <a:rPr lang="nl-NL" sz="1200" dirty="0"/>
              <a:t>, </a:t>
            </a:r>
            <a:r>
              <a:rPr lang="nl-NL" sz="1200" dirty="0" err="1">
                <a:hlinkClick r:id="rId4"/>
              </a:rPr>
              <a:t>Maliekwartier</a:t>
            </a:r>
            <a:r>
              <a:rPr lang="nl-NL" sz="1200" dirty="0">
                <a:hlinkClick r:id="rId4"/>
              </a:rPr>
              <a:t> Utrecht</a:t>
            </a:r>
            <a:endParaRPr lang="nl-NL" sz="1200" dirty="0"/>
          </a:p>
          <a:p>
            <a:pPr marL="414338" lvl="1" indent="-228600">
              <a:lnSpc>
                <a:spcPct val="100000"/>
              </a:lnSpc>
              <a:buFont typeface="+mj-lt"/>
              <a:buAutoNum type="arabicPeriod"/>
            </a:pPr>
            <a:r>
              <a:rPr lang="nl-NL" sz="1200" dirty="0"/>
              <a:t>Navigeren in de stad aan de hand van tips en reviews: </a:t>
            </a:r>
            <a:r>
              <a:rPr lang="nl-NL" sz="1200" dirty="0">
                <a:hlinkClick r:id="rId5"/>
              </a:rPr>
              <a:t>Google </a:t>
            </a:r>
            <a:r>
              <a:rPr lang="nl-NL" sz="1200" dirty="0" err="1">
                <a:hlinkClick r:id="rId5"/>
              </a:rPr>
              <a:t>Maps</a:t>
            </a:r>
            <a:r>
              <a:rPr lang="nl-NL" sz="1200" dirty="0"/>
              <a:t>, </a:t>
            </a:r>
            <a:r>
              <a:rPr lang="nl-NL" sz="1200" dirty="0" err="1">
                <a:hlinkClick r:id="rId6"/>
              </a:rPr>
              <a:t>TripAdvisor</a:t>
            </a:r>
            <a:r>
              <a:rPr lang="nl-NL" sz="1200" dirty="0"/>
              <a:t>, </a:t>
            </a:r>
            <a:r>
              <a:rPr lang="nl-NL" sz="1200" dirty="0" err="1">
                <a:hlinkClick r:id="rId7"/>
              </a:rPr>
              <a:t>Foursquare</a:t>
            </a:r>
            <a:endParaRPr lang="nl-NL" sz="1200" dirty="0"/>
          </a:p>
          <a:p>
            <a:pPr marL="0" indent="0">
              <a:lnSpc>
                <a:spcPct val="100000"/>
              </a:lnSpc>
              <a:buNone/>
            </a:pPr>
            <a:endParaRPr lang="nl-NL" sz="1400" dirty="0"/>
          </a:p>
          <a:p>
            <a:pPr lvl="1"/>
            <a:endParaRPr lang="nl-NL" sz="1400" dirty="0"/>
          </a:p>
        </p:txBody>
      </p:sp>
      <p:sp>
        <p:nvSpPr>
          <p:cNvPr id="4" name="Date Placeholder 3"/>
          <p:cNvSpPr>
            <a:spLocks noGrp="1"/>
          </p:cNvSpPr>
          <p:nvPr>
            <p:ph type="dt" sz="half" idx="10"/>
          </p:nvPr>
        </p:nvSpPr>
        <p:spPr/>
        <p:txBody>
          <a:bodyPr/>
          <a:lstStyle/>
          <a:p>
            <a:r>
              <a:rPr lang="nl-NL" dirty="0"/>
              <a:t>woensdag 1 februari 2017</a:t>
            </a:r>
          </a:p>
        </p:txBody>
      </p:sp>
      <p:sp>
        <p:nvSpPr>
          <p:cNvPr id="5" name="Footer Placeholder 4"/>
          <p:cNvSpPr>
            <a:spLocks noGrp="1"/>
          </p:cNvSpPr>
          <p:nvPr>
            <p:ph type="ftr" sz="quarter" idx="11"/>
          </p:nvPr>
        </p:nvSpPr>
        <p:spPr/>
        <p:txBody>
          <a:bodyPr/>
          <a:lstStyle/>
          <a:p>
            <a:fld id="{9BA26FEF-9583-4887-AABF-67DCB8036AE6}" type="slidenum">
              <a:rPr lang="nl-NL" smtClean="0"/>
              <a:pPr/>
              <a:t>17</a:t>
            </a:fld>
            <a:r>
              <a:rPr lang="nl-NL" dirty="0"/>
              <a:t> | Veranderingen in koopgedrag</a:t>
            </a:r>
          </a:p>
        </p:txBody>
      </p:sp>
      <p:sp>
        <p:nvSpPr>
          <p:cNvPr id="7" name="Rectangle 6"/>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2.6</a:t>
            </a:r>
          </a:p>
        </p:txBody>
      </p:sp>
    </p:spTree>
    <p:extLst>
      <p:ext uri="{BB962C8B-B14F-4D97-AF65-F5344CB8AC3E}">
        <p14:creationId xmlns:p14="http://schemas.microsoft.com/office/powerpoint/2010/main" val="323268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71A4C3"/>
                </a:solidFill>
              </a:rPr>
              <a:t>	Literatuurstudie</a:t>
            </a:r>
            <a:br>
              <a:rPr lang="nl-NL" dirty="0">
                <a:solidFill>
                  <a:srgbClr val="71A4C3"/>
                </a:solidFill>
              </a:rPr>
            </a:br>
            <a:r>
              <a:rPr lang="nl-NL" dirty="0">
                <a:solidFill>
                  <a:srgbClr val="71A4C3"/>
                </a:solidFill>
              </a:rPr>
              <a:t>	</a:t>
            </a:r>
            <a:r>
              <a:rPr lang="nl-NL" sz="1400" dirty="0">
                <a:solidFill>
                  <a:srgbClr val="71A4C3"/>
                </a:solidFill>
              </a:rPr>
              <a:t>De samenleving – trends in interactie samenleven en stad</a:t>
            </a:r>
            <a:endParaRPr lang="nl-NL" sz="1400" dirty="0"/>
          </a:p>
        </p:txBody>
      </p:sp>
      <p:sp>
        <p:nvSpPr>
          <p:cNvPr id="3" name="Content Placeholder 2"/>
          <p:cNvSpPr>
            <a:spLocks noGrp="1"/>
          </p:cNvSpPr>
          <p:nvPr>
            <p:ph idx="1"/>
          </p:nvPr>
        </p:nvSpPr>
        <p:spPr>
          <a:xfrm>
            <a:off x="556486" y="1995584"/>
            <a:ext cx="8054114" cy="4374504"/>
          </a:xfrm>
        </p:spPr>
        <p:txBody>
          <a:bodyPr/>
          <a:lstStyle/>
          <a:p>
            <a:r>
              <a:rPr lang="nl-NL" sz="1600" i="1" dirty="0"/>
              <a:t>Publieke ruimte</a:t>
            </a:r>
          </a:p>
          <a:p>
            <a:pPr lvl="1"/>
            <a:r>
              <a:rPr lang="nl-NL" sz="1400" dirty="0"/>
              <a:t>Steeds sterkere vervlechting van publieke, private en commerciële domeinen </a:t>
            </a:r>
          </a:p>
          <a:p>
            <a:pPr marL="185738" lvl="1" indent="0">
              <a:buNone/>
            </a:pPr>
            <a:r>
              <a:rPr lang="nl-NL" sz="1200" dirty="0"/>
              <a:t>	Bijvoorbeeld: werken op terras met laptop, mogelijkheid tot kopen op </a:t>
            </a:r>
            <a:r>
              <a:rPr lang="nl-NL" sz="1200" dirty="0" err="1"/>
              <a:t>social</a:t>
            </a:r>
            <a:r>
              <a:rPr lang="nl-NL" sz="1200" dirty="0"/>
              <a:t> media (</a:t>
            </a:r>
            <a:r>
              <a:rPr lang="nl-NL" sz="1200" dirty="0">
                <a:hlinkClick r:id="rId2"/>
              </a:rPr>
              <a:t>Facebook shop</a:t>
            </a:r>
            <a:r>
              <a:rPr lang="nl-NL" sz="1200" dirty="0"/>
              <a:t>), direct 	delen van nieuwe aankopen/belevenissen in openbare ruimte met vrienden/familie thuis</a:t>
            </a:r>
          </a:p>
          <a:p>
            <a:pPr lvl="1"/>
            <a:r>
              <a:rPr lang="nl-NL" sz="1400" dirty="0"/>
              <a:t>‘</a:t>
            </a:r>
            <a:r>
              <a:rPr lang="nl-NL" sz="1400" dirty="0" err="1"/>
              <a:t>Parochialisering</a:t>
            </a:r>
            <a:r>
              <a:rPr lang="nl-NL" sz="1400" dirty="0"/>
              <a:t>’ openbare ruimte: toe-eigening van ruimte door groepen individuen </a:t>
            </a:r>
          </a:p>
          <a:p>
            <a:pPr marL="185738" lvl="1" indent="0">
              <a:buNone/>
            </a:pPr>
            <a:r>
              <a:rPr lang="nl-NL" sz="1200" dirty="0"/>
              <a:t>	Bijvoorbeeld: ZZP-</a:t>
            </a:r>
            <a:r>
              <a:rPr lang="nl-NL" sz="1200" dirty="0" err="1"/>
              <a:t>ers</a:t>
            </a:r>
            <a:r>
              <a:rPr lang="nl-NL" sz="1200" dirty="0"/>
              <a:t> die bepaalde cafés en andere voorzieningen als werkruimte overnemen</a:t>
            </a:r>
          </a:p>
          <a:p>
            <a:pPr lvl="1"/>
            <a:r>
              <a:rPr lang="nl-NL" sz="1400" dirty="0"/>
              <a:t>Processen van </a:t>
            </a:r>
            <a:r>
              <a:rPr lang="nl-NL" sz="1400" dirty="0" err="1"/>
              <a:t>parochialisering</a:t>
            </a:r>
            <a:r>
              <a:rPr lang="nl-NL" sz="1400" dirty="0"/>
              <a:t> kunnen leiden tot sociale fragmentatie en segregatie in steden</a:t>
            </a:r>
          </a:p>
          <a:p>
            <a:pPr marL="185738" lvl="1" indent="0">
              <a:buNone/>
            </a:pPr>
            <a:r>
              <a:rPr lang="nl-NL" sz="1200" dirty="0"/>
              <a:t>	Plekken die zich richten op een bepaalde groepen consumenten of toeristen kunnen minder aantrekkelijk 	zijn voor bewoners (ze voelen zich niet langer thuis of gaan zelfs deze plekken mijden). Bijvoorbeeld: 	</a:t>
            </a:r>
            <a:r>
              <a:rPr lang="nl-NL" sz="1200" dirty="0">
                <a:hlinkClick r:id="rId3"/>
              </a:rPr>
              <a:t>Amsterdamse binnenstad </a:t>
            </a:r>
            <a:r>
              <a:rPr lang="nl-NL" sz="1200" dirty="0"/>
              <a:t>	</a:t>
            </a:r>
          </a:p>
        </p:txBody>
      </p:sp>
      <p:sp>
        <p:nvSpPr>
          <p:cNvPr id="4" name="Date Placeholder 3"/>
          <p:cNvSpPr>
            <a:spLocks noGrp="1"/>
          </p:cNvSpPr>
          <p:nvPr>
            <p:ph type="dt" sz="half" idx="10"/>
          </p:nvPr>
        </p:nvSpPr>
        <p:spPr/>
        <p:txBody>
          <a:bodyPr/>
          <a:lstStyle/>
          <a:p>
            <a:r>
              <a:rPr lang="nl-NL"/>
              <a:t>woensdag 1 februari 2017</a:t>
            </a:r>
            <a:endParaRPr lang="nl-NL" dirty="0"/>
          </a:p>
        </p:txBody>
      </p:sp>
      <p:sp>
        <p:nvSpPr>
          <p:cNvPr id="5" name="Footer Placeholder 4"/>
          <p:cNvSpPr>
            <a:spLocks noGrp="1"/>
          </p:cNvSpPr>
          <p:nvPr>
            <p:ph type="ftr" sz="quarter" idx="11"/>
          </p:nvPr>
        </p:nvSpPr>
        <p:spPr/>
        <p:txBody>
          <a:bodyPr/>
          <a:lstStyle/>
          <a:p>
            <a:fld id="{9BA26FEF-9583-4887-AABF-67DCB8036AE6}" type="slidenum">
              <a:rPr lang="nl-NL" smtClean="0"/>
              <a:pPr/>
              <a:t>18</a:t>
            </a:fld>
            <a:r>
              <a:rPr lang="nl-NL" dirty="0"/>
              <a:t> | Veranderingen in koopgedrag</a:t>
            </a:r>
          </a:p>
        </p:txBody>
      </p:sp>
      <p:sp>
        <p:nvSpPr>
          <p:cNvPr id="8" name="Rectangle 7"/>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nl-NL" sz="2800" dirty="0"/>
              <a:t>2.6</a:t>
            </a:r>
          </a:p>
        </p:txBody>
      </p:sp>
    </p:spTree>
    <p:extLst>
      <p:ext uri="{BB962C8B-B14F-4D97-AF65-F5344CB8AC3E}">
        <p14:creationId xmlns:p14="http://schemas.microsoft.com/office/powerpoint/2010/main" val="112802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081" y="1838872"/>
            <a:ext cx="8054114" cy="4374504"/>
          </a:xfrm>
        </p:spPr>
        <p:txBody>
          <a:bodyPr/>
          <a:lstStyle/>
          <a:p>
            <a:r>
              <a:rPr lang="nl-NL" sz="1600" dirty="0"/>
              <a:t>Empirische studies zijn er weinig en leveren beperkt inzicht vanwege volgende punten</a:t>
            </a:r>
          </a:p>
          <a:p>
            <a:pPr lvl="1"/>
            <a:r>
              <a:rPr lang="nl-NL" sz="1400" dirty="0"/>
              <a:t>Cross-</a:t>
            </a:r>
            <a:r>
              <a:rPr lang="nl-NL" sz="1400" dirty="0" err="1"/>
              <a:t>sectioneel</a:t>
            </a:r>
            <a:r>
              <a:rPr lang="nl-NL" sz="1400" dirty="0"/>
              <a:t>, dus niet in staat veranderingen over tijd te identificeren</a:t>
            </a:r>
          </a:p>
          <a:p>
            <a:pPr lvl="1"/>
            <a:r>
              <a:rPr lang="nl-NL" sz="1400" dirty="0"/>
              <a:t>Gaan over óf personenverkeer óf goederenverkeer, dus weinig info over gecombineerde effecten</a:t>
            </a:r>
          </a:p>
          <a:p>
            <a:pPr lvl="1"/>
            <a:r>
              <a:rPr lang="nl-NL" sz="1400" dirty="0"/>
              <a:t>Definities van e-shopping, verkeer en producten verschillen sterk per studie: vergelijking is lastig </a:t>
            </a:r>
          </a:p>
          <a:p>
            <a:r>
              <a:rPr lang="nl-NL" dirty="0"/>
              <a:t>Unieke en onderscheidene kenmerken en voorzieningen van de (binnen)stad bepalen steeds sterker haar aantrekkelijkheid en belevingsfactor</a:t>
            </a:r>
          </a:p>
          <a:p>
            <a:r>
              <a:rPr lang="nl-NL" dirty="0"/>
              <a:t>De trend is digitalisering, maar de echte beleving vind je niet online. De (binnen)stad zal die functie daarom naar verwachting behouden</a:t>
            </a:r>
          </a:p>
          <a:p>
            <a:r>
              <a:rPr lang="nl-NL" dirty="0"/>
              <a:t>Groningen heeft een gunstige positie als centrale stad in het noorden. De focus op de beleving kan ook mensen aantrekken wat resulteert in meer mobiliteit</a:t>
            </a:r>
          </a:p>
          <a:p>
            <a:r>
              <a:rPr lang="nl-NL" dirty="0"/>
              <a:t>Meer toerisme kan de stad ook minder aantrekkelijk maken voor de bewoners (</a:t>
            </a:r>
            <a:r>
              <a:rPr lang="nl-NL" dirty="0" err="1"/>
              <a:t>Parochialisering</a:t>
            </a:r>
            <a:r>
              <a:rPr lang="nl-NL" dirty="0"/>
              <a:t>).</a:t>
            </a:r>
          </a:p>
          <a:p>
            <a:endParaRPr lang="nl-NL"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rPr>
              <a:t>vrijdag 31 maart 2017</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A97796-A62E-4030-BBDE-D8834D536819}" type="slidenum">
              <a:rPr kumimoji="0" lang="nl-NL" sz="700" b="1"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rPr>
              <a:t> | Eindrapportage Veranderingen in koopgedrag</a:t>
            </a:r>
          </a:p>
        </p:txBody>
      </p:sp>
      <p:sp>
        <p:nvSpPr>
          <p:cNvPr id="15" name="Title 1"/>
          <p:cNvSpPr>
            <a:spLocks noGrp="1"/>
          </p:cNvSpPr>
          <p:nvPr>
            <p:ph type="title"/>
          </p:nvPr>
        </p:nvSpPr>
        <p:spPr/>
        <p:txBody>
          <a:bodyPr/>
          <a:lstStyle/>
          <a:p>
            <a:r>
              <a:rPr lang="nl-NL" dirty="0">
                <a:solidFill>
                  <a:srgbClr val="71A4C3"/>
                </a:solidFill>
              </a:rPr>
              <a:t>	Literatuurstudie</a:t>
            </a:r>
            <a:br>
              <a:rPr lang="nl-NL" dirty="0">
                <a:solidFill>
                  <a:srgbClr val="71A4C3"/>
                </a:solidFill>
              </a:rPr>
            </a:br>
            <a:r>
              <a:rPr lang="nl-NL" dirty="0">
                <a:solidFill>
                  <a:srgbClr val="71A4C3"/>
                </a:solidFill>
              </a:rPr>
              <a:t>	</a:t>
            </a:r>
            <a:r>
              <a:rPr lang="nl-NL" sz="1600" dirty="0">
                <a:solidFill>
                  <a:srgbClr val="71A4C3"/>
                </a:solidFill>
              </a:rPr>
              <a:t>Conclusies</a:t>
            </a:r>
            <a:endParaRPr lang="nl-NL" dirty="0"/>
          </a:p>
        </p:txBody>
      </p:sp>
      <p:sp>
        <p:nvSpPr>
          <p:cNvPr id="12" name="Rectangle 11"/>
          <p:cNvSpPr/>
          <p:nvPr/>
        </p:nvSpPr>
        <p:spPr>
          <a:xfrm>
            <a:off x="550081" y="1118872"/>
            <a:ext cx="720000" cy="7200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Arial"/>
                <a:ea typeface="+mn-ea"/>
                <a:cs typeface="+mn-cs"/>
              </a:rPr>
              <a:t>2.7</a:t>
            </a:r>
          </a:p>
        </p:txBody>
      </p:sp>
    </p:spTree>
    <p:extLst>
      <p:ext uri="{BB962C8B-B14F-4D97-AF65-F5344CB8AC3E}">
        <p14:creationId xmlns:p14="http://schemas.microsoft.com/office/powerpoint/2010/main" val="400334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inhoudsopgave</a:t>
            </a:r>
          </a:p>
        </p:txBody>
      </p:sp>
      <p:sp>
        <p:nvSpPr>
          <p:cNvPr id="3" name="Content Placeholder 2"/>
          <p:cNvSpPr>
            <a:spLocks noGrp="1"/>
          </p:cNvSpPr>
          <p:nvPr>
            <p:ph idx="1"/>
          </p:nvPr>
        </p:nvSpPr>
        <p:spPr>
          <a:xfrm>
            <a:off x="1197043" y="1740464"/>
            <a:ext cx="6659957" cy="4374504"/>
          </a:xfrm>
        </p:spPr>
        <p:txBody>
          <a:bodyPr/>
          <a:lstStyle/>
          <a:p>
            <a:pPr marL="0" indent="0">
              <a:lnSpc>
                <a:spcPct val="100000"/>
              </a:lnSpc>
              <a:buNone/>
            </a:pPr>
            <a:r>
              <a:rPr lang="nl-NL" sz="1400" dirty="0"/>
              <a:t>Inleiding </a:t>
            </a:r>
          </a:p>
          <a:p>
            <a:pPr>
              <a:lnSpc>
                <a:spcPct val="100000"/>
              </a:lnSpc>
              <a:buFont typeface="Arial" panose="020B0604020202020204" pitchFamily="34" charset="0"/>
              <a:buChar char="•"/>
            </a:pPr>
            <a:r>
              <a:rPr lang="nl-NL" sz="1400" dirty="0"/>
              <a:t>Slimme Gezonde Stad programma en kennisvragen</a:t>
            </a:r>
          </a:p>
          <a:p>
            <a:pPr>
              <a:lnSpc>
                <a:spcPct val="100000"/>
              </a:lnSpc>
              <a:buFont typeface="Arial" panose="020B0604020202020204" pitchFamily="34" charset="0"/>
              <a:buChar char="•"/>
            </a:pPr>
            <a:r>
              <a:rPr lang="nl-NL" sz="1400" dirty="0"/>
              <a:t>Kennisvraag gemeente Groningen</a:t>
            </a:r>
          </a:p>
          <a:p>
            <a:pPr>
              <a:lnSpc>
                <a:spcPct val="100000"/>
              </a:lnSpc>
              <a:buFont typeface="Arial" panose="020B0604020202020204" pitchFamily="34" charset="0"/>
              <a:buChar char="•"/>
            </a:pPr>
            <a:r>
              <a:rPr lang="nl-NL" sz="1400" dirty="0"/>
              <a:t>Aanpak</a:t>
            </a:r>
          </a:p>
          <a:p>
            <a:pPr marL="0" indent="0">
              <a:lnSpc>
                <a:spcPct val="100000"/>
              </a:lnSpc>
              <a:buNone/>
            </a:pPr>
            <a:endParaRPr lang="nl-NL" sz="1400" dirty="0"/>
          </a:p>
          <a:p>
            <a:pPr marL="0" indent="0">
              <a:lnSpc>
                <a:spcPct val="100000"/>
              </a:lnSpc>
              <a:buNone/>
            </a:pPr>
            <a:r>
              <a:rPr lang="nl-NL" sz="1400" dirty="0"/>
              <a:t>Literatuurstudie </a:t>
            </a:r>
          </a:p>
          <a:p>
            <a:pPr>
              <a:lnSpc>
                <a:spcPct val="100000"/>
              </a:lnSpc>
              <a:buFont typeface="Arial" panose="020B0604020202020204" pitchFamily="34" charset="0"/>
              <a:buChar char="•"/>
            </a:pPr>
            <a:r>
              <a:rPr lang="nl-NL" sz="1400" dirty="0"/>
              <a:t>Trends op het gebied van winkelgedrag, openingstijden, e-commerce en meer…</a:t>
            </a:r>
          </a:p>
          <a:p>
            <a:pPr>
              <a:lnSpc>
                <a:spcPct val="100000"/>
              </a:lnSpc>
              <a:buFont typeface="Arial" panose="020B0604020202020204" pitchFamily="34" charset="0"/>
              <a:buChar char="•"/>
            </a:pPr>
            <a:endParaRPr lang="nl-NL" sz="1400" dirty="0"/>
          </a:p>
          <a:p>
            <a:pPr marL="0" indent="0">
              <a:lnSpc>
                <a:spcPct val="100000"/>
              </a:lnSpc>
              <a:buNone/>
            </a:pPr>
            <a:endParaRPr lang="nl-NL" sz="1400" dirty="0"/>
          </a:p>
          <a:p>
            <a:pPr marL="0" indent="0">
              <a:lnSpc>
                <a:spcPct val="100000"/>
              </a:lnSpc>
              <a:buNone/>
            </a:pPr>
            <a:r>
              <a:rPr lang="nl-NL" sz="1400" dirty="0"/>
              <a:t>Stadsdistributie trends</a:t>
            </a:r>
          </a:p>
          <a:p>
            <a:pPr>
              <a:lnSpc>
                <a:spcPct val="100000"/>
              </a:lnSpc>
              <a:buFont typeface="Arial" panose="020B0604020202020204" pitchFamily="34" charset="0"/>
              <a:buChar char="•"/>
            </a:pPr>
            <a:r>
              <a:rPr lang="nl-NL" sz="1400" dirty="0"/>
              <a:t>Logistieke hubs</a:t>
            </a:r>
          </a:p>
          <a:p>
            <a:pPr>
              <a:lnSpc>
                <a:spcPct val="100000"/>
              </a:lnSpc>
              <a:buFont typeface="Arial" panose="020B0604020202020204" pitchFamily="34" charset="0"/>
              <a:buChar char="•"/>
            </a:pPr>
            <a:r>
              <a:rPr lang="nl-NL" sz="1400" dirty="0"/>
              <a:t>Fietskoerier</a:t>
            </a:r>
          </a:p>
          <a:p>
            <a:pPr>
              <a:lnSpc>
                <a:spcPct val="100000"/>
              </a:lnSpc>
              <a:buFont typeface="Arial" panose="020B0604020202020204" pitchFamily="34" charset="0"/>
              <a:buChar char="•"/>
            </a:pPr>
            <a:r>
              <a:rPr lang="nl-NL" sz="1400" dirty="0"/>
              <a:t>Stedelijke hubs en elektrificatie</a:t>
            </a:r>
          </a:p>
          <a:p>
            <a:pPr>
              <a:lnSpc>
                <a:spcPct val="100000"/>
              </a:lnSpc>
              <a:buFont typeface="Arial" panose="020B0604020202020204" pitchFamily="34" charset="0"/>
              <a:buChar char="•"/>
            </a:pPr>
            <a:r>
              <a:rPr lang="nl-NL" sz="1400" dirty="0"/>
              <a:t>Onbemande afhaalpunten</a:t>
            </a:r>
          </a:p>
          <a:p>
            <a:pPr>
              <a:lnSpc>
                <a:spcPct val="100000"/>
              </a:lnSpc>
              <a:buFont typeface="Arial" panose="020B0604020202020204" pitchFamily="34" charset="0"/>
              <a:buChar char="•"/>
            </a:pPr>
            <a:r>
              <a:rPr lang="nl-NL" sz="1400" dirty="0"/>
              <a:t>Beleidsmatige tender</a:t>
            </a:r>
          </a:p>
          <a:p>
            <a:pPr>
              <a:lnSpc>
                <a:spcPct val="100000"/>
              </a:lnSpc>
              <a:buFont typeface="Arial" panose="020B0604020202020204" pitchFamily="34" charset="0"/>
              <a:buChar char="•"/>
            </a:pPr>
            <a:endParaRPr lang="nl-NL" sz="1400" dirty="0"/>
          </a:p>
          <a:p>
            <a:pPr marL="0" indent="0">
              <a:lnSpc>
                <a:spcPct val="100000"/>
              </a:lnSpc>
              <a:buNone/>
            </a:pPr>
            <a:r>
              <a:rPr lang="nl-NL" sz="1400" dirty="0"/>
              <a:t>Vertaling naar vervoersbewegingen in Groningen</a:t>
            </a:r>
          </a:p>
          <a:p>
            <a:pPr marL="0" indent="0">
              <a:lnSpc>
                <a:spcPct val="100000"/>
              </a:lnSpc>
              <a:buNone/>
            </a:pPr>
            <a:endParaRPr lang="nl-NL" sz="1400" dirty="0"/>
          </a:p>
          <a:p>
            <a:pPr marL="0" indent="0">
              <a:lnSpc>
                <a:spcPct val="100000"/>
              </a:lnSpc>
              <a:buNone/>
            </a:pPr>
            <a:endParaRPr lang="nl-NL" sz="1400" dirty="0"/>
          </a:p>
          <a:p>
            <a:pPr marL="0" indent="0">
              <a:lnSpc>
                <a:spcPct val="100000"/>
              </a:lnSpc>
              <a:buNone/>
            </a:pPr>
            <a:r>
              <a:rPr lang="nl-NL" sz="1400" dirty="0"/>
              <a:t>Conclusies en aanbevelingen</a:t>
            </a:r>
          </a:p>
          <a:p>
            <a:pPr marL="14288" indent="0">
              <a:lnSpc>
                <a:spcPct val="100000"/>
              </a:lnSpc>
              <a:buNone/>
            </a:pPr>
            <a:endParaRPr lang="nl-NL" sz="1400" dirty="0"/>
          </a:p>
          <a:p>
            <a:pPr marL="14288" indent="0">
              <a:lnSpc>
                <a:spcPct val="200000"/>
              </a:lnSpc>
              <a:buNone/>
            </a:pPr>
            <a:endParaRPr lang="nl-NL" sz="1400" dirty="0"/>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CAA3ECE8-233F-4393-A1B2-134F586C13B0}" type="slidenum">
              <a:rPr lang="nl-NL" smtClean="0"/>
              <a:t>2</a:t>
            </a:fld>
            <a:r>
              <a:rPr lang="nl-NL" dirty="0"/>
              <a:t> | Eindrapportage Veranderingen in koopgedrag</a:t>
            </a:r>
          </a:p>
        </p:txBody>
      </p:sp>
      <p:sp>
        <p:nvSpPr>
          <p:cNvPr id="6" name="Rectangle 5"/>
          <p:cNvSpPr/>
          <p:nvPr/>
        </p:nvSpPr>
        <p:spPr>
          <a:xfrm>
            <a:off x="554410" y="1740464"/>
            <a:ext cx="576064" cy="57606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a:t>
            </a:r>
          </a:p>
        </p:txBody>
      </p:sp>
      <p:sp>
        <p:nvSpPr>
          <p:cNvPr id="7" name="Rectangle 6"/>
          <p:cNvSpPr/>
          <p:nvPr/>
        </p:nvSpPr>
        <p:spPr>
          <a:xfrm>
            <a:off x="562256" y="2827640"/>
            <a:ext cx="576064" cy="57606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2</a:t>
            </a:r>
          </a:p>
        </p:txBody>
      </p:sp>
      <p:sp>
        <p:nvSpPr>
          <p:cNvPr id="8" name="Rectangle 7"/>
          <p:cNvSpPr/>
          <p:nvPr/>
        </p:nvSpPr>
        <p:spPr>
          <a:xfrm>
            <a:off x="562256" y="3688888"/>
            <a:ext cx="576064" cy="57606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a:t>
            </a:r>
          </a:p>
        </p:txBody>
      </p:sp>
      <p:sp>
        <p:nvSpPr>
          <p:cNvPr id="9" name="Rectangle 8"/>
          <p:cNvSpPr/>
          <p:nvPr/>
        </p:nvSpPr>
        <p:spPr>
          <a:xfrm>
            <a:off x="554410" y="4957187"/>
            <a:ext cx="576064" cy="57606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4</a:t>
            </a:r>
          </a:p>
        </p:txBody>
      </p:sp>
      <p:sp>
        <p:nvSpPr>
          <p:cNvPr id="11" name="Rectangle 10"/>
          <p:cNvSpPr/>
          <p:nvPr/>
        </p:nvSpPr>
        <p:spPr>
          <a:xfrm>
            <a:off x="554411" y="5589000"/>
            <a:ext cx="576064" cy="576064"/>
          </a:xfrm>
          <a:prstGeom prst="rect">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5</a:t>
            </a:r>
          </a:p>
        </p:txBody>
      </p:sp>
    </p:spTree>
    <p:extLst>
      <p:ext uri="{BB962C8B-B14F-4D97-AF65-F5344CB8AC3E}">
        <p14:creationId xmlns:p14="http://schemas.microsoft.com/office/powerpoint/2010/main" val="11082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stadsdistributie trends</a:t>
            </a:r>
            <a:br>
              <a:rPr lang="nl-NL" dirty="0"/>
            </a:br>
            <a:r>
              <a:rPr lang="nl-NL" dirty="0"/>
              <a:t>	</a:t>
            </a:r>
            <a:r>
              <a:rPr lang="nl-NL" sz="1600" dirty="0"/>
              <a:t>Praktijkvoorbeelden om impact te verminderen</a:t>
            </a:r>
          </a:p>
        </p:txBody>
      </p:sp>
      <p:sp>
        <p:nvSpPr>
          <p:cNvPr id="10" name="Content Placeholder 9"/>
          <p:cNvSpPr>
            <a:spLocks noGrp="1"/>
          </p:cNvSpPr>
          <p:nvPr>
            <p:ph idx="1"/>
          </p:nvPr>
        </p:nvSpPr>
        <p:spPr/>
        <p:txBody>
          <a:bodyPr/>
          <a:lstStyle/>
          <a:p>
            <a:pPr marL="0" indent="0">
              <a:lnSpc>
                <a:spcPct val="100000"/>
              </a:lnSpc>
              <a:buNone/>
            </a:pPr>
            <a:r>
              <a:rPr lang="nl-NL" dirty="0"/>
              <a:t>3.1	Logistieke hubs</a:t>
            </a:r>
          </a:p>
          <a:p>
            <a:pPr marL="0" indent="0">
              <a:lnSpc>
                <a:spcPct val="100000"/>
              </a:lnSpc>
              <a:buNone/>
            </a:pPr>
            <a:endParaRPr lang="nl-NL" dirty="0"/>
          </a:p>
          <a:p>
            <a:pPr marL="0" indent="0">
              <a:lnSpc>
                <a:spcPct val="100000"/>
              </a:lnSpc>
              <a:buNone/>
            </a:pPr>
            <a:r>
              <a:rPr lang="nl-NL" dirty="0"/>
              <a:t>3.2	Fietskoerier</a:t>
            </a:r>
          </a:p>
          <a:p>
            <a:pPr marL="0" indent="0">
              <a:lnSpc>
                <a:spcPct val="100000"/>
              </a:lnSpc>
              <a:buNone/>
            </a:pPr>
            <a:endParaRPr lang="nl-NL" dirty="0"/>
          </a:p>
          <a:p>
            <a:pPr marL="0" indent="0">
              <a:lnSpc>
                <a:spcPct val="100000"/>
              </a:lnSpc>
              <a:buNone/>
            </a:pPr>
            <a:r>
              <a:rPr lang="nl-NL" dirty="0"/>
              <a:t>3.3	Stedelijke hubs en elektrificatie</a:t>
            </a:r>
          </a:p>
          <a:p>
            <a:pPr marL="0" indent="0">
              <a:lnSpc>
                <a:spcPct val="100000"/>
              </a:lnSpc>
              <a:buNone/>
            </a:pPr>
            <a:endParaRPr lang="nl-NL" dirty="0"/>
          </a:p>
          <a:p>
            <a:pPr marL="0" indent="0">
              <a:lnSpc>
                <a:spcPct val="100000"/>
              </a:lnSpc>
              <a:buNone/>
            </a:pPr>
            <a:r>
              <a:rPr lang="nl-NL" dirty="0"/>
              <a:t>3.4	Onbemande afhaalpunten</a:t>
            </a:r>
          </a:p>
          <a:p>
            <a:pPr marL="0" indent="0">
              <a:lnSpc>
                <a:spcPct val="100000"/>
              </a:lnSpc>
              <a:buNone/>
            </a:pPr>
            <a:endParaRPr lang="nl-NL" dirty="0"/>
          </a:p>
          <a:p>
            <a:pPr marL="0" indent="0">
              <a:lnSpc>
                <a:spcPct val="100000"/>
              </a:lnSpc>
              <a:buNone/>
            </a:pPr>
            <a:r>
              <a:rPr lang="nl-NL" dirty="0"/>
              <a:t>3.5	Beleidsmatige tender</a:t>
            </a:r>
          </a:p>
          <a:p>
            <a:endParaRPr lang="nl-NL" dirty="0"/>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0A952133-F3A8-476D-98ED-9C7ED25A54FB}" type="slidenum">
              <a:rPr lang="nl-NL" smtClean="0"/>
              <a:t>20</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a:t>
            </a:r>
          </a:p>
        </p:txBody>
      </p:sp>
    </p:spTree>
    <p:extLst>
      <p:ext uri="{BB962C8B-B14F-4D97-AF65-F5344CB8AC3E}">
        <p14:creationId xmlns:p14="http://schemas.microsoft.com/office/powerpoint/2010/main" val="10357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2987824" y="2572000"/>
            <a:ext cx="3159968" cy="3159968"/>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572683" y="1118872"/>
            <a:ext cx="8054114" cy="720000"/>
          </a:xfrm>
        </p:spPr>
        <p:txBody>
          <a:bodyPr/>
          <a:lstStyle/>
          <a:p>
            <a:r>
              <a:rPr lang="nl-NL" dirty="0"/>
              <a:t>	stadsdistributie trends</a:t>
            </a:r>
            <a:br>
              <a:rPr lang="nl-NL" dirty="0"/>
            </a:br>
            <a:r>
              <a:rPr lang="nl-NL" dirty="0"/>
              <a:t>	</a:t>
            </a:r>
            <a:r>
              <a:rPr lang="nl-NL" sz="1600" dirty="0"/>
              <a:t>Logistieke hubs - Winkels</a:t>
            </a:r>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B58B1BE2-7136-4313-B79D-10995906185D}" type="slidenum">
              <a:rPr lang="nl-NL" smtClean="0"/>
              <a:t>21</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3.1</a:t>
            </a:r>
          </a:p>
        </p:txBody>
      </p:sp>
      <p:sp>
        <p:nvSpPr>
          <p:cNvPr id="11" name="Oval 10"/>
          <p:cNvSpPr/>
          <p:nvPr/>
        </p:nvSpPr>
        <p:spPr>
          <a:xfrm>
            <a:off x="3775720" y="3359896"/>
            <a:ext cx="1584176" cy="1584176"/>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861048"/>
            <a:ext cx="540000" cy="5400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796" y="4476120"/>
            <a:ext cx="467952" cy="46795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294" y="4947872"/>
            <a:ext cx="433928" cy="450000"/>
          </a:xfrm>
          <a:prstGeom prst="rect">
            <a:avLst/>
          </a:prstGeom>
        </p:spPr>
      </p:pic>
      <p:sp>
        <p:nvSpPr>
          <p:cNvPr id="25" name="Arc 24"/>
          <p:cNvSpPr/>
          <p:nvPr/>
        </p:nvSpPr>
        <p:spPr>
          <a:xfrm>
            <a:off x="3720748" y="4245221"/>
            <a:ext cx="2579444" cy="1560043"/>
          </a:xfrm>
          <a:prstGeom prst="arc">
            <a:avLst>
              <a:gd name="adj1" fmla="val 15601646"/>
              <a:gd name="adj2" fmla="val 21227172"/>
            </a:avLst>
          </a:prstGeom>
          <a:ln w="25400">
            <a:solidFill>
              <a:schemeClr val="accent6"/>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48" name="Picture 47"/>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838883">
            <a:off x="5740762" y="4227256"/>
            <a:ext cx="455712" cy="232840"/>
          </a:xfrm>
          <a:prstGeom prst="rect">
            <a:avLst/>
          </a:prstGeom>
        </p:spPr>
      </p:pic>
      <p:sp>
        <p:nvSpPr>
          <p:cNvPr id="75" name="Arc 74"/>
          <p:cNvSpPr/>
          <p:nvPr/>
        </p:nvSpPr>
        <p:spPr>
          <a:xfrm rot="8629670" flipV="1">
            <a:off x="3546512" y="4109317"/>
            <a:ext cx="840935" cy="723162"/>
          </a:xfrm>
          <a:prstGeom prst="arc">
            <a:avLst>
              <a:gd name="adj1" fmla="val 11609824"/>
              <a:gd name="adj2" fmla="val 19494132"/>
            </a:avLst>
          </a:prstGeom>
          <a:ln w="25400">
            <a:solidFill>
              <a:schemeClr val="accent6"/>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3" name="TextBox 2"/>
          <p:cNvSpPr txBox="1"/>
          <p:nvPr/>
        </p:nvSpPr>
        <p:spPr>
          <a:xfrm>
            <a:off x="540320" y="1866429"/>
            <a:ext cx="8056537" cy="646331"/>
          </a:xfrm>
          <a:prstGeom prst="rect">
            <a:avLst/>
          </a:prstGeom>
          <a:noFill/>
        </p:spPr>
        <p:txBody>
          <a:bodyPr wrap="square" rtlCol="0">
            <a:spAutoFit/>
          </a:bodyPr>
          <a:lstStyle/>
          <a:p>
            <a:r>
              <a:rPr lang="nl-NL" i="1" dirty="0"/>
              <a:t>Winkel als hub </a:t>
            </a:r>
            <a:r>
              <a:rPr lang="nl-NL" dirty="0"/>
              <a:t>- Met de auto of fiets naar de stad om daar inkopen te doen. De winkels worden bevoorraad door vrachtauto’s.</a:t>
            </a:r>
          </a:p>
        </p:txBody>
      </p:sp>
    </p:spTree>
    <p:extLst>
      <p:ext uri="{BB962C8B-B14F-4D97-AF65-F5344CB8AC3E}">
        <p14:creationId xmlns:p14="http://schemas.microsoft.com/office/powerpoint/2010/main" val="13241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2987824" y="2572000"/>
            <a:ext cx="3159968" cy="3159968"/>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84446E70-7B39-41CE-82B6-B727875DF827}" type="slidenum">
              <a:rPr lang="nl-NL" smtClean="0"/>
              <a:t>22</a:t>
            </a:fld>
            <a:r>
              <a:rPr lang="nl-NL" dirty="0"/>
              <a:t> | Eindrapportage Veranderingen in koopgedrag</a:t>
            </a:r>
          </a:p>
        </p:txBody>
      </p:sp>
      <p:sp>
        <p:nvSpPr>
          <p:cNvPr id="11" name="Oval 10"/>
          <p:cNvSpPr/>
          <p:nvPr/>
        </p:nvSpPr>
        <p:spPr>
          <a:xfrm>
            <a:off x="3775720" y="3359896"/>
            <a:ext cx="1584176" cy="1584176"/>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861048"/>
            <a:ext cx="540000" cy="5400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796" y="4476120"/>
            <a:ext cx="467952" cy="46795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294" y="4947872"/>
            <a:ext cx="433928" cy="450000"/>
          </a:xfrm>
          <a:prstGeom prst="rect">
            <a:avLst/>
          </a:prstGeom>
        </p:spPr>
      </p:pic>
      <p:sp>
        <p:nvSpPr>
          <p:cNvPr id="25" name="Arc 24"/>
          <p:cNvSpPr/>
          <p:nvPr/>
        </p:nvSpPr>
        <p:spPr>
          <a:xfrm>
            <a:off x="3720748" y="4245221"/>
            <a:ext cx="2579444" cy="1560043"/>
          </a:xfrm>
          <a:prstGeom prst="arc">
            <a:avLst>
              <a:gd name="adj1" fmla="val 15601646"/>
              <a:gd name="adj2" fmla="val 21227172"/>
            </a:avLst>
          </a:prstGeom>
          <a:ln w="25400">
            <a:solidFill>
              <a:schemeClr val="bg1">
                <a:lumMod val="50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1558" y="2705935"/>
            <a:ext cx="308986" cy="308986"/>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918112"/>
            <a:ext cx="129240" cy="193618"/>
          </a:xfrm>
          <a:prstGeom prst="rect">
            <a:avLst/>
          </a:prstGeom>
        </p:spPr>
      </p:pic>
      <p:pic>
        <p:nvPicPr>
          <p:cNvPr id="48" name="Picture 47"/>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838883">
            <a:off x="5740762" y="4227256"/>
            <a:ext cx="455712" cy="232840"/>
          </a:xfrm>
          <a:prstGeom prst="rect">
            <a:avLst/>
          </a:prstGeom>
        </p:spPr>
      </p:pic>
      <p:pic>
        <p:nvPicPr>
          <p:cNvPr id="50" name="Picture 49"/>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4874410" y="5590036"/>
            <a:ext cx="453620" cy="453620"/>
          </a:xfrm>
          <a:prstGeom prst="rect">
            <a:avLst/>
          </a:prstGeom>
        </p:spPr>
      </p:pic>
      <p:sp>
        <p:nvSpPr>
          <p:cNvPr id="70" name="Arc 69"/>
          <p:cNvSpPr/>
          <p:nvPr/>
        </p:nvSpPr>
        <p:spPr>
          <a:xfrm rot="4361611">
            <a:off x="5314508" y="3318020"/>
            <a:ext cx="2251308" cy="1569669"/>
          </a:xfrm>
          <a:prstGeom prst="arc">
            <a:avLst>
              <a:gd name="adj1" fmla="val 11609824"/>
              <a:gd name="adj2" fmla="val 21584571"/>
            </a:avLst>
          </a:prstGeom>
          <a:ln w="25400">
            <a:solidFill>
              <a:schemeClr val="accent6"/>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1" name="Arc 70"/>
          <p:cNvSpPr/>
          <p:nvPr/>
        </p:nvSpPr>
        <p:spPr>
          <a:xfrm rot="11116642">
            <a:off x="3486080" y="4355354"/>
            <a:ext cx="2924219" cy="1557121"/>
          </a:xfrm>
          <a:prstGeom prst="arc">
            <a:avLst>
              <a:gd name="adj1" fmla="val 11609824"/>
              <a:gd name="adj2" fmla="val 21584571"/>
            </a:avLst>
          </a:prstGeom>
          <a:ln w="25400">
            <a:solidFill>
              <a:schemeClr val="accent6"/>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5" name="Arc 74"/>
          <p:cNvSpPr/>
          <p:nvPr/>
        </p:nvSpPr>
        <p:spPr>
          <a:xfrm rot="8629670" flipV="1">
            <a:off x="3546512" y="4109317"/>
            <a:ext cx="840935" cy="723162"/>
          </a:xfrm>
          <a:prstGeom prst="arc">
            <a:avLst>
              <a:gd name="adj1" fmla="val 11609824"/>
              <a:gd name="adj2" fmla="val 19494132"/>
            </a:avLst>
          </a:prstGeom>
          <a:ln w="25400">
            <a:solidFill>
              <a:schemeClr val="bg1">
                <a:lumMod val="50000"/>
              </a:schemeClr>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23" name="Titel 1"/>
          <p:cNvSpPr>
            <a:spLocks noGrp="1"/>
          </p:cNvSpPr>
          <p:nvPr>
            <p:ph type="title"/>
          </p:nvPr>
        </p:nvSpPr>
        <p:spPr>
          <a:xfrm>
            <a:off x="572683" y="1118872"/>
            <a:ext cx="8054114" cy="720000"/>
          </a:xfrm>
        </p:spPr>
        <p:txBody>
          <a:bodyPr/>
          <a:lstStyle/>
          <a:p>
            <a:r>
              <a:rPr lang="nl-NL" dirty="0"/>
              <a:t>	stadsdistributie trends</a:t>
            </a:r>
            <a:br>
              <a:rPr lang="nl-NL" dirty="0"/>
            </a:br>
            <a:r>
              <a:rPr lang="nl-NL" dirty="0"/>
              <a:t>	</a:t>
            </a:r>
            <a:r>
              <a:rPr lang="nl-NL" sz="1600" dirty="0"/>
              <a:t>Logistieke hubs – regionaal distributiecentrum</a:t>
            </a:r>
          </a:p>
        </p:txBody>
      </p:sp>
      <p:sp>
        <p:nvSpPr>
          <p:cNvPr id="26" name="Rectangle 25"/>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3.1</a:t>
            </a:r>
          </a:p>
        </p:txBody>
      </p:sp>
      <p:sp>
        <p:nvSpPr>
          <p:cNvPr id="27" name="TextBox 26"/>
          <p:cNvSpPr txBox="1"/>
          <p:nvPr/>
        </p:nvSpPr>
        <p:spPr>
          <a:xfrm>
            <a:off x="540320" y="1866429"/>
            <a:ext cx="8056538" cy="2862322"/>
          </a:xfrm>
          <a:prstGeom prst="rect">
            <a:avLst/>
          </a:prstGeom>
          <a:noFill/>
        </p:spPr>
        <p:txBody>
          <a:bodyPr wrap="square" rtlCol="0">
            <a:spAutoFit/>
          </a:bodyPr>
          <a:lstStyle/>
          <a:p>
            <a:r>
              <a:rPr lang="nl-NL" i="1" dirty="0"/>
              <a:t>Regionaal distributiecentrum als hub </a:t>
            </a:r>
            <a:r>
              <a:rPr lang="nl-NL" dirty="0"/>
              <a:t>– Online producten worden vanuit de webshop verstuurd via bijvoorbeeld PostNL, DHL of UPS. De pakketten worden vanuit hun eigen </a:t>
            </a:r>
            <a:br>
              <a:rPr lang="nl-NL" dirty="0"/>
            </a:br>
            <a:r>
              <a:rPr lang="nl-NL" dirty="0"/>
              <a:t>distributiecentrum, bezorgd </a:t>
            </a:r>
            <a:br>
              <a:rPr lang="nl-NL" dirty="0"/>
            </a:br>
            <a:r>
              <a:rPr lang="nl-NL" dirty="0"/>
              <a:t>bij de klant thuis. De dikke </a:t>
            </a:r>
            <a:br>
              <a:rPr lang="nl-NL" dirty="0"/>
            </a:br>
            <a:r>
              <a:rPr lang="nl-NL" dirty="0"/>
              <a:t>stromen (vrachtauto’s) </a:t>
            </a:r>
            <a:br>
              <a:rPr lang="nl-NL" dirty="0"/>
            </a:br>
            <a:r>
              <a:rPr lang="nl-NL" dirty="0"/>
              <a:t>worden voor een deel</a:t>
            </a:r>
          </a:p>
          <a:p>
            <a:r>
              <a:rPr lang="nl-NL" dirty="0"/>
              <a:t>vervangen door</a:t>
            </a:r>
            <a:br>
              <a:rPr lang="nl-NL" dirty="0"/>
            </a:br>
            <a:r>
              <a:rPr lang="nl-NL" dirty="0"/>
              <a:t>dunne stromen </a:t>
            </a:r>
            <a:br>
              <a:rPr lang="nl-NL" dirty="0"/>
            </a:br>
            <a:r>
              <a:rPr lang="nl-NL" dirty="0"/>
              <a:t>(bestelbusjes).</a:t>
            </a:r>
          </a:p>
        </p:txBody>
      </p:sp>
    </p:spTree>
    <p:extLst>
      <p:ext uri="{BB962C8B-B14F-4D97-AF65-F5344CB8AC3E}">
        <p14:creationId xmlns:p14="http://schemas.microsoft.com/office/powerpoint/2010/main" val="231806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2987824" y="2572000"/>
            <a:ext cx="3159968" cy="3159968"/>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572683" y="1118872"/>
            <a:ext cx="8054114" cy="720000"/>
          </a:xfrm>
        </p:spPr>
        <p:txBody>
          <a:bodyPr/>
          <a:lstStyle/>
          <a:p>
            <a:r>
              <a:rPr lang="nl-NL" dirty="0"/>
              <a:t>	stadsdistributie trends</a:t>
            </a:r>
            <a:br>
              <a:rPr lang="nl-NL" dirty="0"/>
            </a:br>
            <a:r>
              <a:rPr lang="nl-NL" dirty="0"/>
              <a:t>	</a:t>
            </a:r>
            <a:r>
              <a:rPr lang="nl-NL" sz="1600" dirty="0"/>
              <a:t>Logistieke hubs - afhaalpunt</a:t>
            </a:r>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683B892D-8337-4549-9C4F-F8C4A92B7C59}" type="slidenum">
              <a:rPr lang="nl-NL" smtClean="0"/>
              <a:t>23</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3.1</a:t>
            </a:r>
          </a:p>
        </p:txBody>
      </p:sp>
      <p:sp>
        <p:nvSpPr>
          <p:cNvPr id="11" name="Oval 10"/>
          <p:cNvSpPr/>
          <p:nvPr/>
        </p:nvSpPr>
        <p:spPr>
          <a:xfrm>
            <a:off x="3775720" y="3359896"/>
            <a:ext cx="1584176" cy="1584176"/>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3861048"/>
            <a:ext cx="540000" cy="54000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796" y="4476120"/>
            <a:ext cx="467952" cy="467952"/>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294" y="4947872"/>
            <a:ext cx="433928" cy="450000"/>
          </a:xfrm>
          <a:prstGeom prst="rect">
            <a:avLst/>
          </a:prstGeom>
        </p:spPr>
      </p:pic>
      <p:sp>
        <p:nvSpPr>
          <p:cNvPr id="25" name="Arc 24"/>
          <p:cNvSpPr/>
          <p:nvPr/>
        </p:nvSpPr>
        <p:spPr>
          <a:xfrm>
            <a:off x="3720748" y="4245221"/>
            <a:ext cx="2579444" cy="1560043"/>
          </a:xfrm>
          <a:prstGeom prst="arc">
            <a:avLst>
              <a:gd name="adj1" fmla="val 15601646"/>
              <a:gd name="adj2" fmla="val 21227172"/>
            </a:avLst>
          </a:prstGeom>
          <a:ln w="25400">
            <a:solidFill>
              <a:schemeClr val="bg1">
                <a:lumMod val="50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558" y="2705935"/>
            <a:ext cx="308986" cy="308986"/>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2918112"/>
            <a:ext cx="129240" cy="193618"/>
          </a:xfrm>
          <a:prstGeom prst="rect">
            <a:avLst/>
          </a:prstGeom>
        </p:spPr>
      </p:pic>
      <p:pic>
        <p:nvPicPr>
          <p:cNvPr id="48" name="Picture 4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838883">
            <a:off x="5740762" y="4227256"/>
            <a:ext cx="455712" cy="232840"/>
          </a:xfrm>
          <a:prstGeom prst="rect">
            <a:avLst/>
          </a:prstGeom>
        </p:spPr>
      </p:pic>
      <p:pic>
        <p:nvPicPr>
          <p:cNvPr id="50" name="Picture 49"/>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874410" y="5590036"/>
            <a:ext cx="453620" cy="453620"/>
          </a:xfrm>
          <a:prstGeom prst="rect">
            <a:avLst/>
          </a:prstGeom>
        </p:spPr>
      </p:pic>
      <p:sp>
        <p:nvSpPr>
          <p:cNvPr id="70" name="Arc 69"/>
          <p:cNvSpPr/>
          <p:nvPr/>
        </p:nvSpPr>
        <p:spPr>
          <a:xfrm rot="4361611">
            <a:off x="5314508" y="3318020"/>
            <a:ext cx="2251308" cy="1569669"/>
          </a:xfrm>
          <a:prstGeom prst="arc">
            <a:avLst>
              <a:gd name="adj1" fmla="val 11609824"/>
              <a:gd name="adj2" fmla="val 21584571"/>
            </a:avLst>
          </a:prstGeom>
          <a:ln w="25400">
            <a:solidFill>
              <a:schemeClr val="bg1">
                <a:lumMod val="50000"/>
              </a:schemeClr>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1" name="Arc 70"/>
          <p:cNvSpPr/>
          <p:nvPr/>
        </p:nvSpPr>
        <p:spPr>
          <a:xfrm rot="11116642">
            <a:off x="3486080" y="4355354"/>
            <a:ext cx="2924219" cy="1557121"/>
          </a:xfrm>
          <a:prstGeom prst="arc">
            <a:avLst>
              <a:gd name="adj1" fmla="val 11609824"/>
              <a:gd name="adj2" fmla="val 21584571"/>
            </a:avLst>
          </a:prstGeom>
          <a:ln w="25400">
            <a:solidFill>
              <a:schemeClr val="bg1">
                <a:lumMod val="50000"/>
              </a:schemeClr>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5" name="Arc 74"/>
          <p:cNvSpPr/>
          <p:nvPr/>
        </p:nvSpPr>
        <p:spPr>
          <a:xfrm rot="8629670" flipV="1">
            <a:off x="3546512" y="4109317"/>
            <a:ext cx="840935" cy="723162"/>
          </a:xfrm>
          <a:prstGeom prst="arc">
            <a:avLst>
              <a:gd name="adj1" fmla="val 11609824"/>
              <a:gd name="adj2" fmla="val 19494132"/>
            </a:avLst>
          </a:prstGeom>
          <a:ln w="25400">
            <a:solidFill>
              <a:schemeClr val="bg1">
                <a:lumMod val="50000"/>
              </a:schemeClr>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3820" y="5097442"/>
            <a:ext cx="411839" cy="411839"/>
          </a:xfrm>
          <a:prstGeom prst="rect">
            <a:avLst/>
          </a:prstGeom>
        </p:spPr>
      </p:pic>
      <p:sp>
        <p:nvSpPr>
          <p:cNvPr id="78" name="Arc 77"/>
          <p:cNvSpPr/>
          <p:nvPr/>
        </p:nvSpPr>
        <p:spPr>
          <a:xfrm>
            <a:off x="4607481" y="4776551"/>
            <a:ext cx="1925483" cy="1560043"/>
          </a:xfrm>
          <a:prstGeom prst="arc">
            <a:avLst>
              <a:gd name="adj1" fmla="val 12377543"/>
              <a:gd name="adj2" fmla="val 19056129"/>
            </a:avLst>
          </a:prstGeom>
          <a:ln w="25400">
            <a:solidFill>
              <a:schemeClr val="accent6"/>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9" name="Arc 78"/>
          <p:cNvSpPr/>
          <p:nvPr/>
        </p:nvSpPr>
        <p:spPr>
          <a:xfrm rot="11659541" flipV="1">
            <a:off x="3613320" y="4740266"/>
            <a:ext cx="840935" cy="723162"/>
          </a:xfrm>
          <a:prstGeom prst="arc">
            <a:avLst>
              <a:gd name="adj1" fmla="val 11609824"/>
              <a:gd name="adj2" fmla="val 19494132"/>
            </a:avLst>
          </a:prstGeom>
          <a:ln w="25400">
            <a:solidFill>
              <a:schemeClr val="accent6"/>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80" name="Picture 79"/>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366415" y="4437112"/>
            <a:ext cx="453620" cy="453620"/>
          </a:xfrm>
          <a:prstGeom prst="rect">
            <a:avLst/>
          </a:prstGeom>
        </p:spPr>
      </p:pic>
      <p:sp>
        <p:nvSpPr>
          <p:cNvPr id="26" name="TextBox 25"/>
          <p:cNvSpPr txBox="1"/>
          <p:nvPr/>
        </p:nvSpPr>
        <p:spPr>
          <a:xfrm>
            <a:off x="540320" y="1866429"/>
            <a:ext cx="8056538" cy="2308324"/>
          </a:xfrm>
          <a:prstGeom prst="rect">
            <a:avLst/>
          </a:prstGeom>
          <a:noFill/>
        </p:spPr>
        <p:txBody>
          <a:bodyPr wrap="square" rtlCol="0">
            <a:spAutoFit/>
          </a:bodyPr>
          <a:lstStyle/>
          <a:p>
            <a:r>
              <a:rPr lang="nl-NL" i="1" dirty="0"/>
              <a:t>Niet de klant maar een afhaalpunt als bezorgadres </a:t>
            </a:r>
            <a:r>
              <a:rPr lang="nl-NL" dirty="0"/>
              <a:t>– Online producten worden vanuit de webshop verstuurd via bijvoorbeeld PostNL, DHL of UPS. De pakketten worden vanuit hun </a:t>
            </a:r>
            <a:br>
              <a:rPr lang="nl-NL" dirty="0"/>
            </a:br>
            <a:r>
              <a:rPr lang="nl-NL" dirty="0"/>
              <a:t>eigen distributiecentrum, </a:t>
            </a:r>
            <a:br>
              <a:rPr lang="nl-NL" dirty="0"/>
            </a:br>
            <a:r>
              <a:rPr lang="nl-NL" dirty="0"/>
              <a:t>bezorgd bij een afhaal-</a:t>
            </a:r>
            <a:br>
              <a:rPr lang="nl-NL" dirty="0"/>
            </a:br>
            <a:r>
              <a:rPr lang="nl-NL" dirty="0"/>
              <a:t>punt. Het aantal mislukte </a:t>
            </a:r>
            <a:br>
              <a:rPr lang="nl-NL" dirty="0"/>
            </a:br>
            <a:r>
              <a:rPr lang="nl-NL" dirty="0"/>
              <a:t>bezorgingen neemt </a:t>
            </a:r>
            <a:br>
              <a:rPr lang="nl-NL" dirty="0"/>
            </a:br>
            <a:r>
              <a:rPr lang="nl-NL" dirty="0"/>
              <a:t>hierdoor af. </a:t>
            </a:r>
          </a:p>
        </p:txBody>
      </p:sp>
    </p:spTree>
    <p:extLst>
      <p:ext uri="{BB962C8B-B14F-4D97-AF65-F5344CB8AC3E}">
        <p14:creationId xmlns:p14="http://schemas.microsoft.com/office/powerpoint/2010/main" val="21698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682" y="1118872"/>
            <a:ext cx="8499317" cy="720000"/>
          </a:xfrm>
        </p:spPr>
        <p:txBody>
          <a:bodyPr/>
          <a:lstStyle/>
          <a:p>
            <a:r>
              <a:rPr lang="nl-NL" dirty="0"/>
              <a:t>	stadsdistributie trends</a:t>
            </a:r>
            <a:br>
              <a:rPr lang="nl-NL" dirty="0"/>
            </a:br>
            <a:r>
              <a:rPr lang="nl-NL" dirty="0"/>
              <a:t>	</a:t>
            </a:r>
            <a:r>
              <a:rPr lang="nl-NL" sz="1600" dirty="0"/>
              <a:t>Het probleem met de vele concepten</a:t>
            </a:r>
            <a:endParaRPr lang="nl-NL" sz="1400" dirty="0"/>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5C9F971B-27BA-4AD3-B46F-4FD42A5E1347}" type="slidenum">
              <a:rPr lang="nl-NL" smtClean="0"/>
              <a:t>24</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3.1</a:t>
            </a:r>
          </a:p>
        </p:txBody>
      </p:sp>
      <p:pic>
        <p:nvPicPr>
          <p:cNvPr id="3" name="Picture 2"/>
          <p:cNvPicPr>
            <a:picLocks noChangeAspect="1"/>
          </p:cNvPicPr>
          <p:nvPr/>
        </p:nvPicPr>
        <p:blipFill>
          <a:blip r:embed="rId2"/>
          <a:stretch>
            <a:fillRect/>
          </a:stretch>
        </p:blipFill>
        <p:spPr>
          <a:xfrm rot="380208">
            <a:off x="2588818" y="3210988"/>
            <a:ext cx="2186826" cy="148417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651902" y="4818514"/>
            <a:ext cx="2655000" cy="246221"/>
          </a:xfrm>
          <a:prstGeom prst="rect">
            <a:avLst/>
          </a:prstGeom>
          <a:noFill/>
        </p:spPr>
        <p:txBody>
          <a:bodyPr wrap="square" rtlCol="0">
            <a:spAutoFit/>
          </a:bodyPr>
          <a:lstStyle/>
          <a:p>
            <a:r>
              <a:rPr lang="nl-NL" sz="1000" dirty="0">
                <a:solidFill>
                  <a:schemeClr val="accent4">
                    <a:lumMod val="75000"/>
                  </a:schemeClr>
                </a:solidFill>
              </a:rPr>
              <a:t>Financieel Dagblad, 6 april 2016</a:t>
            </a:r>
          </a:p>
        </p:txBody>
      </p:sp>
      <p:grpSp>
        <p:nvGrpSpPr>
          <p:cNvPr id="27" name="Group 26"/>
          <p:cNvGrpSpPr/>
          <p:nvPr/>
        </p:nvGrpSpPr>
        <p:grpSpPr>
          <a:xfrm>
            <a:off x="572681" y="1917670"/>
            <a:ext cx="8042447" cy="1016331"/>
            <a:chOff x="568319" y="2020692"/>
            <a:chExt cx="6122245" cy="794080"/>
          </a:xfrm>
        </p:grpSpPr>
        <p:sp>
          <p:nvSpPr>
            <p:cNvPr id="28" name="Rectangle: Rounded Corners 27"/>
            <p:cNvSpPr/>
            <p:nvPr/>
          </p:nvSpPr>
          <p:spPr>
            <a:xfrm>
              <a:off x="568319" y="2123498"/>
              <a:ext cx="6122245" cy="691274"/>
            </a:xfrm>
            <a:prstGeom prst="roundRect">
              <a:avLst>
                <a:gd name="adj" fmla="val 8491"/>
              </a:avLst>
            </a:prstGeom>
            <a:solidFill>
              <a:schemeClr val="tx2">
                <a:lumMod val="20000"/>
                <a:lumOff val="80000"/>
              </a:schemeClr>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50" indent="-171450">
                <a:buFont typeface="Wingdings" panose="05000000000000000000" pitchFamily="2" charset="2"/>
                <a:buChar char="§"/>
              </a:pPr>
              <a:r>
                <a:rPr lang="nl-NL" sz="1200" dirty="0">
                  <a:solidFill>
                    <a:schemeClr val="tx1"/>
                  </a:solidFill>
                </a:rPr>
                <a:t>Lokale winkels staan niet stil en concurreren met e-commerce door zelf te gaan bezorgen</a:t>
              </a:r>
            </a:p>
            <a:p>
              <a:pPr marL="171450" indent="-171450">
                <a:buFont typeface="Wingdings" panose="05000000000000000000" pitchFamily="2" charset="2"/>
                <a:buChar char="§"/>
              </a:pPr>
              <a:r>
                <a:rPr lang="nl-NL" sz="1200" dirty="0">
                  <a:solidFill>
                    <a:schemeClr val="tx1"/>
                  </a:solidFill>
                </a:rPr>
                <a:t>Wildgroei aan bestelauto’s en snelle groei van bezorgdiensten</a:t>
              </a:r>
            </a:p>
            <a:p>
              <a:pPr marL="171450" indent="-171450">
                <a:buFont typeface="Wingdings" panose="05000000000000000000" pitchFamily="2" charset="2"/>
                <a:buChar char="§"/>
              </a:pPr>
              <a:r>
                <a:rPr lang="nl-NL" sz="1200" dirty="0">
                  <a:solidFill>
                    <a:schemeClr val="tx1"/>
                  </a:solidFill>
                </a:rPr>
                <a:t>Mensen klagen over het pakjes aannemen voor de buren, veiligheid op straat en aantal bestelauto’s</a:t>
              </a:r>
            </a:p>
          </p:txBody>
        </p:sp>
        <p:sp>
          <p:nvSpPr>
            <p:cNvPr id="30" name="Rectangle 29"/>
            <p:cNvSpPr/>
            <p:nvPr/>
          </p:nvSpPr>
          <p:spPr>
            <a:xfrm>
              <a:off x="737675" y="2020692"/>
              <a:ext cx="1436346" cy="226339"/>
            </a:xfrm>
            <a:prstGeom prst="rect">
              <a:avLst/>
            </a:prstGeom>
            <a:solidFill>
              <a:schemeClr val="tx2">
                <a:lumMod val="75000"/>
              </a:schemeClr>
            </a:solidFill>
            <a:ln w="6350">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t>Probleembeschrijving</a:t>
              </a:r>
            </a:p>
          </p:txBody>
        </p:sp>
      </p:grpSp>
      <p:grpSp>
        <p:nvGrpSpPr>
          <p:cNvPr id="31" name="Group 30"/>
          <p:cNvGrpSpPr/>
          <p:nvPr/>
        </p:nvGrpSpPr>
        <p:grpSpPr>
          <a:xfrm>
            <a:off x="554409" y="4945791"/>
            <a:ext cx="8042447" cy="1433253"/>
            <a:chOff x="554410" y="1990725"/>
            <a:chExt cx="6122245" cy="1433253"/>
          </a:xfrm>
        </p:grpSpPr>
        <p:sp>
          <p:nvSpPr>
            <p:cNvPr id="32" name="Rectangle: Rounded Corners 31"/>
            <p:cNvSpPr/>
            <p:nvPr/>
          </p:nvSpPr>
          <p:spPr>
            <a:xfrm>
              <a:off x="554410" y="2124076"/>
              <a:ext cx="6122245" cy="1299902"/>
            </a:xfrm>
            <a:prstGeom prst="roundRect">
              <a:avLst>
                <a:gd name="adj" fmla="val 8491"/>
              </a:avLst>
            </a:prstGeom>
            <a:solidFill>
              <a:schemeClr val="tx2">
                <a:lumMod val="20000"/>
                <a:lumOff val="80000"/>
              </a:schemeClr>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nl-NL" sz="1200" dirty="0">
                  <a:solidFill>
                    <a:schemeClr val="tx1"/>
                  </a:solidFill>
                </a:rPr>
                <a:t>Het artikel schetst dat de groei aan bestelauto’s een probleem gaat worden. De genoemde oplossingen zijn:</a:t>
              </a:r>
            </a:p>
            <a:p>
              <a:pPr marL="228600" indent="-228600">
                <a:buFont typeface="+mj-lt"/>
                <a:buAutoNum type="arabicPeriod"/>
              </a:pPr>
              <a:r>
                <a:rPr lang="nl-NL" sz="1200" dirty="0">
                  <a:solidFill>
                    <a:schemeClr val="tx1"/>
                  </a:solidFill>
                </a:rPr>
                <a:t>Duurzame bezorging met een fietskoerier</a:t>
              </a:r>
            </a:p>
            <a:p>
              <a:pPr marL="228600" indent="-228600">
                <a:buFont typeface="+mj-lt"/>
                <a:buAutoNum type="arabicPeriod"/>
              </a:pPr>
              <a:r>
                <a:rPr lang="nl-NL" sz="1200" dirty="0">
                  <a:solidFill>
                    <a:schemeClr val="tx1"/>
                  </a:solidFill>
                </a:rPr>
                <a:t>Duurzame en lokaal georganiseerde bezorging met elektrische voertuigen</a:t>
              </a:r>
            </a:p>
            <a:p>
              <a:pPr marL="228600" indent="-228600">
                <a:buFont typeface="+mj-lt"/>
                <a:buAutoNum type="arabicPeriod"/>
              </a:pPr>
              <a:r>
                <a:rPr lang="nl-NL" sz="1200" dirty="0">
                  <a:solidFill>
                    <a:schemeClr val="tx1"/>
                  </a:solidFill>
                </a:rPr>
                <a:t>Afhaalpunten en kluisjessystemen</a:t>
              </a:r>
            </a:p>
            <a:p>
              <a:pPr marL="228600" indent="-228600">
                <a:buFont typeface="+mj-lt"/>
                <a:buAutoNum type="arabicPeriod"/>
              </a:pPr>
              <a:r>
                <a:rPr lang="nl-NL" sz="1200" dirty="0">
                  <a:solidFill>
                    <a:schemeClr val="tx1"/>
                  </a:solidFill>
                </a:rPr>
                <a:t>Logistieke keten opnieuw inrichten met bijvoorbeeld een tender voor de bezorging in een bepaalde buurt</a:t>
              </a:r>
            </a:p>
          </p:txBody>
        </p:sp>
        <p:sp>
          <p:nvSpPr>
            <p:cNvPr id="33" name="Rectangle 32"/>
            <p:cNvSpPr/>
            <p:nvPr/>
          </p:nvSpPr>
          <p:spPr>
            <a:xfrm>
              <a:off x="737676" y="1990725"/>
              <a:ext cx="956763" cy="266700"/>
            </a:xfrm>
            <a:prstGeom prst="rect">
              <a:avLst/>
            </a:prstGeom>
            <a:solidFill>
              <a:schemeClr val="tx2">
                <a:lumMod val="75000"/>
              </a:schemeClr>
            </a:solidFill>
            <a:ln w="6350">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t>Oplossingen</a:t>
              </a:r>
            </a:p>
          </p:txBody>
        </p:sp>
      </p:grpSp>
    </p:spTree>
    <p:extLst>
      <p:ext uri="{BB962C8B-B14F-4D97-AF65-F5344CB8AC3E}">
        <p14:creationId xmlns:p14="http://schemas.microsoft.com/office/powerpoint/2010/main" val="360495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540320" y="1866429"/>
            <a:ext cx="8056538" cy="1754326"/>
          </a:xfrm>
          <a:prstGeom prst="rect">
            <a:avLst/>
          </a:prstGeom>
          <a:noFill/>
        </p:spPr>
        <p:txBody>
          <a:bodyPr wrap="square" rtlCol="0">
            <a:spAutoFit/>
          </a:bodyPr>
          <a:lstStyle/>
          <a:p>
            <a:r>
              <a:rPr lang="nl-NL" dirty="0"/>
              <a:t>1 – Duurzame bezorging met een fietskoerier</a:t>
            </a:r>
          </a:p>
          <a:p>
            <a:r>
              <a:rPr lang="nl-NL" dirty="0"/>
              <a:t>2 – Duurzame bezorging met elektrische voertuigen vanuit stedelijke hubs</a:t>
            </a:r>
          </a:p>
          <a:p>
            <a:r>
              <a:rPr lang="nl-NL" dirty="0"/>
              <a:t>3 – Onbemande kluissystemen</a:t>
            </a:r>
          </a:p>
          <a:p>
            <a:r>
              <a:rPr lang="nl-NL" dirty="0"/>
              <a:t>4 – Eisen en afspraken</a:t>
            </a:r>
            <a:br>
              <a:rPr lang="nl-NL" dirty="0"/>
            </a:br>
            <a:r>
              <a:rPr lang="nl-NL" dirty="0"/>
              <a:t>      met bijvoorbeeld </a:t>
            </a:r>
            <a:br>
              <a:rPr lang="nl-NL" dirty="0"/>
            </a:br>
            <a:r>
              <a:rPr lang="nl-NL" dirty="0"/>
              <a:t>      een tender</a:t>
            </a:r>
          </a:p>
        </p:txBody>
      </p:sp>
      <p:sp>
        <p:nvSpPr>
          <p:cNvPr id="49" name="Oval 48"/>
          <p:cNvSpPr/>
          <p:nvPr/>
        </p:nvSpPr>
        <p:spPr>
          <a:xfrm>
            <a:off x="2987824" y="2572000"/>
            <a:ext cx="3159968" cy="3159968"/>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572682" y="1118872"/>
            <a:ext cx="8499317" cy="720000"/>
          </a:xfrm>
        </p:spPr>
        <p:txBody>
          <a:bodyPr/>
          <a:lstStyle/>
          <a:p>
            <a:r>
              <a:rPr lang="nl-NL" dirty="0"/>
              <a:t>	stadsdistributie trends</a:t>
            </a:r>
            <a:br>
              <a:rPr lang="nl-NL" dirty="0"/>
            </a:br>
            <a:r>
              <a:rPr lang="nl-NL" dirty="0"/>
              <a:t>	</a:t>
            </a:r>
            <a:r>
              <a:rPr lang="nl-NL" sz="1600" dirty="0"/>
              <a:t>duurzame en meer efficiënte oplossingen</a:t>
            </a:r>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D746FB9D-309F-45A5-B900-1F648F037F23}" type="slidenum">
              <a:rPr lang="nl-NL" smtClean="0"/>
              <a:t>25</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3.1</a:t>
            </a:r>
          </a:p>
        </p:txBody>
      </p:sp>
      <p:sp>
        <p:nvSpPr>
          <p:cNvPr id="11" name="Oval 10"/>
          <p:cNvSpPr/>
          <p:nvPr/>
        </p:nvSpPr>
        <p:spPr>
          <a:xfrm>
            <a:off x="3775720" y="3359896"/>
            <a:ext cx="1584176" cy="1584176"/>
          </a:xfrm>
          <a:prstGeom prst="ellips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861048"/>
            <a:ext cx="540000" cy="5400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796" y="4476120"/>
            <a:ext cx="467952" cy="46795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294" y="4947872"/>
            <a:ext cx="433928" cy="450000"/>
          </a:xfrm>
          <a:prstGeom prst="rect">
            <a:avLst/>
          </a:prstGeom>
        </p:spPr>
      </p:pic>
      <p:sp>
        <p:nvSpPr>
          <p:cNvPr id="25" name="Arc 24"/>
          <p:cNvSpPr/>
          <p:nvPr/>
        </p:nvSpPr>
        <p:spPr>
          <a:xfrm>
            <a:off x="3720748" y="4245221"/>
            <a:ext cx="2579444" cy="1560043"/>
          </a:xfrm>
          <a:prstGeom prst="arc">
            <a:avLst>
              <a:gd name="adj1" fmla="val 15601646"/>
              <a:gd name="adj2" fmla="val 21227172"/>
            </a:avLst>
          </a:prstGeom>
          <a:ln w="25400">
            <a:solidFill>
              <a:schemeClr val="bg1">
                <a:lumMod val="50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1558" y="2705935"/>
            <a:ext cx="308986" cy="308986"/>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918112"/>
            <a:ext cx="129240" cy="193618"/>
          </a:xfrm>
          <a:prstGeom prst="rect">
            <a:avLst/>
          </a:prstGeom>
        </p:spPr>
      </p:pic>
      <p:pic>
        <p:nvPicPr>
          <p:cNvPr id="48" name="Picture 47"/>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838883">
            <a:off x="5740762" y="4227256"/>
            <a:ext cx="455712" cy="232840"/>
          </a:xfrm>
          <a:prstGeom prst="rect">
            <a:avLst/>
          </a:prstGeom>
        </p:spPr>
      </p:pic>
      <p:sp>
        <p:nvSpPr>
          <p:cNvPr id="70" name="Arc 69"/>
          <p:cNvSpPr/>
          <p:nvPr/>
        </p:nvSpPr>
        <p:spPr>
          <a:xfrm rot="4361611">
            <a:off x="5314508" y="3318020"/>
            <a:ext cx="2251308" cy="1569669"/>
          </a:xfrm>
          <a:prstGeom prst="arc">
            <a:avLst>
              <a:gd name="adj1" fmla="val 11609824"/>
              <a:gd name="adj2" fmla="val 21584571"/>
            </a:avLst>
          </a:prstGeom>
          <a:ln w="25400">
            <a:solidFill>
              <a:schemeClr val="bg1">
                <a:lumMod val="50000"/>
              </a:schemeClr>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1" name="Arc 70"/>
          <p:cNvSpPr/>
          <p:nvPr/>
        </p:nvSpPr>
        <p:spPr>
          <a:xfrm rot="11116642">
            <a:off x="3486080" y="4355354"/>
            <a:ext cx="2924219" cy="1557121"/>
          </a:xfrm>
          <a:prstGeom prst="arc">
            <a:avLst>
              <a:gd name="adj1" fmla="val 11609824"/>
              <a:gd name="adj2" fmla="val 21584571"/>
            </a:avLst>
          </a:prstGeom>
          <a:ln w="25400">
            <a:solidFill>
              <a:schemeClr val="accent5"/>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4" name="Arc 73"/>
          <p:cNvSpPr/>
          <p:nvPr/>
        </p:nvSpPr>
        <p:spPr>
          <a:xfrm rot="4997453" flipV="1">
            <a:off x="3072762" y="3716178"/>
            <a:ext cx="949797" cy="723162"/>
          </a:xfrm>
          <a:prstGeom prst="arc">
            <a:avLst>
              <a:gd name="adj1" fmla="val 11609824"/>
              <a:gd name="adj2" fmla="val 19494132"/>
            </a:avLst>
          </a:prstGeom>
          <a:ln w="25400">
            <a:solidFill>
              <a:schemeClr val="accent5"/>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5" name="Arc 74"/>
          <p:cNvSpPr/>
          <p:nvPr/>
        </p:nvSpPr>
        <p:spPr>
          <a:xfrm rot="8629670" flipV="1">
            <a:off x="3546512" y="4109317"/>
            <a:ext cx="840935" cy="723162"/>
          </a:xfrm>
          <a:prstGeom prst="arc">
            <a:avLst>
              <a:gd name="adj1" fmla="val 11609824"/>
              <a:gd name="adj2" fmla="val 19494132"/>
            </a:avLst>
          </a:prstGeom>
          <a:ln w="25400">
            <a:solidFill>
              <a:schemeClr val="bg2">
                <a:lumMod val="75000"/>
              </a:schemeClr>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6" name="Arc 75"/>
          <p:cNvSpPr/>
          <p:nvPr/>
        </p:nvSpPr>
        <p:spPr>
          <a:xfrm rot="13023727" flipV="1">
            <a:off x="3597638" y="3302183"/>
            <a:ext cx="2984686" cy="1913906"/>
          </a:xfrm>
          <a:prstGeom prst="arc">
            <a:avLst>
              <a:gd name="adj1" fmla="val 11471276"/>
              <a:gd name="adj2" fmla="val 21285502"/>
            </a:avLst>
          </a:prstGeom>
          <a:ln w="25400">
            <a:solidFill>
              <a:schemeClr val="accent5"/>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3820" y="5097442"/>
            <a:ext cx="411839" cy="411839"/>
          </a:xfrm>
          <a:prstGeom prst="rect">
            <a:avLst/>
          </a:prstGeom>
        </p:spPr>
      </p:pic>
      <p:sp>
        <p:nvSpPr>
          <p:cNvPr id="78" name="Arc 77"/>
          <p:cNvSpPr/>
          <p:nvPr/>
        </p:nvSpPr>
        <p:spPr>
          <a:xfrm>
            <a:off x="4607481" y="4776551"/>
            <a:ext cx="1925483" cy="1560043"/>
          </a:xfrm>
          <a:prstGeom prst="arc">
            <a:avLst>
              <a:gd name="adj1" fmla="val 12377543"/>
              <a:gd name="adj2" fmla="val 19056129"/>
            </a:avLst>
          </a:prstGeom>
          <a:ln w="25400">
            <a:solidFill>
              <a:schemeClr val="bg1">
                <a:lumMod val="50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9" name="Arc 78"/>
          <p:cNvSpPr/>
          <p:nvPr/>
        </p:nvSpPr>
        <p:spPr>
          <a:xfrm rot="11659541" flipV="1">
            <a:off x="3613320" y="4740266"/>
            <a:ext cx="840935" cy="723162"/>
          </a:xfrm>
          <a:prstGeom prst="arc">
            <a:avLst>
              <a:gd name="adj1" fmla="val 11609824"/>
              <a:gd name="adj2" fmla="val 19494132"/>
            </a:avLst>
          </a:prstGeom>
          <a:ln w="25400">
            <a:solidFill>
              <a:schemeClr val="bg1">
                <a:lumMod val="50000"/>
              </a:schemeClr>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80" name="Picture 79"/>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366415" y="4437112"/>
            <a:ext cx="453620" cy="453620"/>
          </a:xfrm>
          <a:prstGeom prst="rect">
            <a:avLst/>
          </a:prstGeom>
        </p:spPr>
      </p:pic>
      <p:grpSp>
        <p:nvGrpSpPr>
          <p:cNvPr id="17" name="Group 16"/>
          <p:cNvGrpSpPr/>
          <p:nvPr/>
        </p:nvGrpSpPr>
        <p:grpSpPr>
          <a:xfrm>
            <a:off x="3414148" y="3209155"/>
            <a:ext cx="478270" cy="393070"/>
            <a:chOff x="3373730" y="3140968"/>
            <a:chExt cx="591778" cy="486357"/>
          </a:xfrm>
        </p:grpSpPr>
        <p:sp>
          <p:nvSpPr>
            <p:cNvPr id="3" name="Rectangle: Rounded Corners 2"/>
            <p:cNvSpPr/>
            <p:nvPr/>
          </p:nvSpPr>
          <p:spPr>
            <a:xfrm>
              <a:off x="3414148" y="3140968"/>
              <a:ext cx="509780" cy="481154"/>
            </a:xfrm>
            <a:prstGeom prst="roundRect">
              <a:avLst>
                <a:gd name="adj" fmla="val 8254"/>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6" name="Group 15"/>
            <p:cNvGrpSpPr/>
            <p:nvPr/>
          </p:nvGrpSpPr>
          <p:grpSpPr>
            <a:xfrm>
              <a:off x="3373730" y="3140968"/>
              <a:ext cx="591778" cy="486357"/>
              <a:chOff x="3373730" y="3140968"/>
              <a:chExt cx="591778" cy="486357"/>
            </a:xfrm>
          </p:grpSpPr>
          <p:sp>
            <p:nvSpPr>
              <p:cNvPr id="4" name="Rectangle 3"/>
              <p:cNvSpPr/>
              <p:nvPr/>
            </p:nvSpPr>
            <p:spPr>
              <a:xfrm>
                <a:off x="3373730" y="3561751"/>
                <a:ext cx="591778" cy="655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31" name="Straight Connector 30"/>
              <p:cNvCxnSpPr/>
              <p:nvPr/>
            </p:nvCxnSpPr>
            <p:spPr>
              <a:xfrm>
                <a:off x="3762000" y="3140968"/>
                <a:ext cx="0" cy="41880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3582000" y="3140968"/>
                <a:ext cx="0" cy="41880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a:off x="3420667" y="3294000"/>
                <a:ext cx="50978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3420667" y="3429000"/>
                <a:ext cx="50978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3463039"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tangle 40"/>
              <p:cNvSpPr/>
              <p:nvPr/>
            </p:nvSpPr>
            <p:spPr>
              <a:xfrm>
                <a:off x="3632876"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tangle 41"/>
              <p:cNvSpPr/>
              <p:nvPr/>
            </p:nvSpPr>
            <p:spPr>
              <a:xfrm>
                <a:off x="3806964"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p:cNvSpPr/>
              <p:nvPr/>
            </p:nvSpPr>
            <p:spPr>
              <a:xfrm>
                <a:off x="3463039"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4" name="Rectangle 43"/>
              <p:cNvSpPr/>
              <p:nvPr/>
            </p:nvSpPr>
            <p:spPr>
              <a:xfrm>
                <a:off x="3632876"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5" name="Rectangle 44"/>
              <p:cNvSpPr/>
              <p:nvPr/>
            </p:nvSpPr>
            <p:spPr>
              <a:xfrm>
                <a:off x="3806964"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p:cNvSpPr/>
              <p:nvPr/>
            </p:nvSpPr>
            <p:spPr>
              <a:xfrm>
                <a:off x="3463039"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7" name="Rectangle 46"/>
              <p:cNvSpPr/>
              <p:nvPr/>
            </p:nvSpPr>
            <p:spPr>
              <a:xfrm>
                <a:off x="3632876"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tangle 50"/>
              <p:cNvSpPr/>
              <p:nvPr/>
            </p:nvSpPr>
            <p:spPr>
              <a:xfrm>
                <a:off x="3806964"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pic>
        <p:nvPicPr>
          <p:cNvPr id="18" name="Picture 17"/>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14460" y="3273379"/>
            <a:ext cx="371055" cy="371055"/>
          </a:xfrm>
          <a:prstGeom prst="rect">
            <a:avLst/>
          </a:prstGeom>
        </p:spPr>
      </p:pic>
      <p:pic>
        <p:nvPicPr>
          <p:cNvPr id="52" name="Picture 51"/>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361902" flipH="1">
            <a:off x="4631205" y="5576874"/>
            <a:ext cx="547313" cy="299198"/>
          </a:xfrm>
          <a:prstGeom prst="rect">
            <a:avLst/>
          </a:prstGeom>
        </p:spPr>
      </p:pic>
      <p:pic>
        <p:nvPicPr>
          <p:cNvPr id="53" name="Picture 52"/>
          <p:cNvPicPr>
            <a:picLocks noChangeAspect="1"/>
          </p:cNvPicPr>
          <p:nvPr/>
        </p:nvPicPr>
        <p:blipFill>
          <a:blip r:embed="rId13" cstate="print">
            <a:duotone>
              <a:schemeClr val="accent5">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83690" y="5271248"/>
            <a:ext cx="714634" cy="714634"/>
          </a:xfrm>
          <a:prstGeom prst="rect">
            <a:avLst/>
          </a:prstGeom>
        </p:spPr>
      </p:pic>
      <p:sp>
        <p:nvSpPr>
          <p:cNvPr id="8" name="Oval 7"/>
          <p:cNvSpPr/>
          <p:nvPr/>
        </p:nvSpPr>
        <p:spPr>
          <a:xfrm>
            <a:off x="4566366" y="5963858"/>
            <a:ext cx="381823" cy="38182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t>1</a:t>
            </a:r>
          </a:p>
        </p:txBody>
      </p:sp>
      <p:sp>
        <p:nvSpPr>
          <p:cNvPr id="54" name="Oval 53"/>
          <p:cNvSpPr/>
          <p:nvPr/>
        </p:nvSpPr>
        <p:spPr>
          <a:xfrm>
            <a:off x="2963901" y="2948343"/>
            <a:ext cx="402318" cy="4023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2800" dirty="0"/>
              <a:t>3</a:t>
            </a:r>
          </a:p>
        </p:txBody>
      </p:sp>
      <p:sp>
        <p:nvSpPr>
          <p:cNvPr id="55" name="Oval 54"/>
          <p:cNvSpPr/>
          <p:nvPr/>
        </p:nvSpPr>
        <p:spPr>
          <a:xfrm>
            <a:off x="6917941" y="5805264"/>
            <a:ext cx="370824" cy="37082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800" dirty="0"/>
              <a:t>4</a:t>
            </a:r>
          </a:p>
        </p:txBody>
      </p:sp>
      <p:grpSp>
        <p:nvGrpSpPr>
          <p:cNvPr id="9" name="Group 8"/>
          <p:cNvGrpSpPr/>
          <p:nvPr/>
        </p:nvGrpSpPr>
        <p:grpSpPr>
          <a:xfrm rot="21081898">
            <a:off x="5238065" y="5488213"/>
            <a:ext cx="515041" cy="515041"/>
            <a:chOff x="1637789" y="2244049"/>
            <a:chExt cx="515041" cy="515041"/>
          </a:xfrm>
        </p:grpSpPr>
        <p:pic>
          <p:nvPicPr>
            <p:cNvPr id="50" name="Picture 49"/>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1637789" y="2244049"/>
              <a:ext cx="515041" cy="515041"/>
            </a:xfrm>
            <a:prstGeom prst="rect">
              <a:avLst/>
            </a:prstGeom>
          </p:spPr>
        </p:pic>
        <p:sp>
          <p:nvSpPr>
            <p:cNvPr id="56" name="Freeform: Shape 55"/>
            <p:cNvSpPr/>
            <p:nvPr/>
          </p:nvSpPr>
          <p:spPr>
            <a:xfrm>
              <a:off x="1871831" y="2394000"/>
              <a:ext cx="111067" cy="168012"/>
            </a:xfrm>
            <a:custGeom>
              <a:avLst/>
              <a:gdLst>
                <a:gd name="connsiteX0" fmla="*/ 328613 w 414338"/>
                <a:gd name="connsiteY0" fmla="*/ 0 h 1047750"/>
                <a:gd name="connsiteX1" fmla="*/ 0 w 414338"/>
                <a:gd name="connsiteY1" fmla="*/ 561975 h 1047750"/>
                <a:gd name="connsiteX2" fmla="*/ 200025 w 414338"/>
                <a:gd name="connsiteY2" fmla="*/ 561975 h 1047750"/>
                <a:gd name="connsiteX3" fmla="*/ 14288 w 414338"/>
                <a:gd name="connsiteY3" fmla="*/ 1047750 h 1047750"/>
                <a:gd name="connsiteX4" fmla="*/ 414338 w 414338"/>
                <a:gd name="connsiteY4" fmla="*/ 447675 h 1047750"/>
                <a:gd name="connsiteX5" fmla="*/ 238125 w 414338"/>
                <a:gd name="connsiteY5" fmla="*/ 447675 h 1047750"/>
                <a:gd name="connsiteX6" fmla="*/ 328613 w 414338"/>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8" h="1047750">
                  <a:moveTo>
                    <a:pt x="328613" y="0"/>
                  </a:moveTo>
                  <a:lnTo>
                    <a:pt x="0" y="561975"/>
                  </a:lnTo>
                  <a:lnTo>
                    <a:pt x="200025" y="561975"/>
                  </a:lnTo>
                  <a:lnTo>
                    <a:pt x="14288" y="1047750"/>
                  </a:lnTo>
                  <a:lnTo>
                    <a:pt x="414338" y="447675"/>
                  </a:lnTo>
                  <a:lnTo>
                    <a:pt x="238125" y="447675"/>
                  </a:lnTo>
                  <a:lnTo>
                    <a:pt x="3286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7" name="Oval 56"/>
          <p:cNvSpPr/>
          <p:nvPr/>
        </p:nvSpPr>
        <p:spPr>
          <a:xfrm>
            <a:off x="5394527" y="5983996"/>
            <a:ext cx="351390" cy="351390"/>
          </a:xfrm>
          <a:prstGeom prst="ellipse">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800" dirty="0"/>
              <a:t>2</a:t>
            </a:r>
          </a:p>
        </p:txBody>
      </p:sp>
    </p:spTree>
    <p:extLst>
      <p:ext uri="{BB962C8B-B14F-4D97-AF65-F5344CB8AC3E}">
        <p14:creationId xmlns:p14="http://schemas.microsoft.com/office/powerpoint/2010/main" val="209865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683" y="1118872"/>
            <a:ext cx="8054114" cy="720000"/>
          </a:xfrm>
        </p:spPr>
        <p:txBody>
          <a:bodyPr/>
          <a:lstStyle/>
          <a:p>
            <a:r>
              <a:rPr lang="nl-NL" dirty="0"/>
              <a:t>	stadsdistributie trends</a:t>
            </a:r>
            <a:br>
              <a:rPr lang="nl-NL" dirty="0"/>
            </a:br>
            <a:r>
              <a:rPr lang="nl-NL" dirty="0"/>
              <a:t>	</a:t>
            </a:r>
            <a:r>
              <a:rPr lang="nl-NL" sz="1600" dirty="0"/>
              <a:t>duurzame en meer efficiënte oplossingen</a:t>
            </a:r>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8E92DF69-0CA2-41F0-A27F-054EC3E48B19}" type="slidenum">
              <a:rPr lang="nl-NL" smtClean="0"/>
              <a:t>26</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3.1</a:t>
            </a:r>
          </a:p>
        </p:txBody>
      </p:sp>
      <p:sp>
        <p:nvSpPr>
          <p:cNvPr id="31" name="Rectangle: Rounded Corners 30"/>
          <p:cNvSpPr/>
          <p:nvPr/>
        </p:nvSpPr>
        <p:spPr>
          <a:xfrm>
            <a:off x="1791027" y="2325056"/>
            <a:ext cx="5090086" cy="820082"/>
          </a:xfrm>
          <a:prstGeom prst="roundRect">
            <a:avLst/>
          </a:prstGeom>
          <a:solidFill>
            <a:srgbClr val="C9D37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l-NL" sz="1200" dirty="0"/>
              <a:t>Duurzame en gezonde bezorging per fiets. In perceptie ook minder storend dan een bestelbus.</a:t>
            </a:r>
          </a:p>
          <a:p>
            <a:pPr marL="171450" indent="-171450">
              <a:buFont typeface="Arial" panose="020B0604020202020204" pitchFamily="34" charset="0"/>
              <a:buChar char="•"/>
            </a:pPr>
            <a:r>
              <a:rPr lang="nl-NL" sz="1200" dirty="0"/>
              <a:t>Vooral aantrekkelijk in drukke steden, kortere reistijd</a:t>
            </a:r>
          </a:p>
        </p:txBody>
      </p:sp>
      <p:cxnSp>
        <p:nvCxnSpPr>
          <p:cNvPr id="89" name="Straight Connector 88"/>
          <p:cNvCxnSpPr/>
          <p:nvPr/>
        </p:nvCxnSpPr>
        <p:spPr>
          <a:xfrm>
            <a:off x="7767000" y="4736504"/>
            <a:ext cx="186409" cy="0"/>
          </a:xfrm>
          <a:prstGeom prst="line">
            <a:avLst/>
          </a:prstGeom>
          <a:ln w="57150">
            <a:solidFill>
              <a:srgbClr val="D4A40B"/>
            </a:solidFill>
            <a:tailEnd type="triangle" w="med" len="sm"/>
          </a:ln>
        </p:spPr>
        <p:style>
          <a:lnRef idx="1">
            <a:schemeClr val="accent6"/>
          </a:lnRef>
          <a:fillRef idx="0">
            <a:schemeClr val="accent6"/>
          </a:fillRef>
          <a:effectRef idx="0">
            <a:schemeClr val="accent6"/>
          </a:effectRef>
          <a:fontRef idx="minor">
            <a:schemeClr val="tx1"/>
          </a:fontRef>
        </p:style>
      </p:cxnSp>
      <p:cxnSp>
        <p:nvCxnSpPr>
          <p:cNvPr id="90" name="Straight Connector 89"/>
          <p:cNvCxnSpPr/>
          <p:nvPr/>
        </p:nvCxnSpPr>
        <p:spPr>
          <a:xfrm flipV="1">
            <a:off x="8355470" y="4507886"/>
            <a:ext cx="127372" cy="127180"/>
          </a:xfrm>
          <a:prstGeom prst="line">
            <a:avLst/>
          </a:prstGeom>
          <a:ln w="25400">
            <a:solidFill>
              <a:srgbClr val="D4A40B"/>
            </a:solidFill>
            <a:headEnd type="triangle"/>
            <a:tailEnd type="none" w="med" len="sm"/>
          </a:ln>
        </p:spPr>
        <p:style>
          <a:lnRef idx="1">
            <a:schemeClr val="accent6"/>
          </a:lnRef>
          <a:fillRef idx="0">
            <a:schemeClr val="accent6"/>
          </a:fillRef>
          <a:effectRef idx="0">
            <a:schemeClr val="accent6"/>
          </a:effectRef>
          <a:fontRef idx="minor">
            <a:schemeClr val="tx1"/>
          </a:fontRef>
        </p:style>
      </p:cxnSp>
      <p:cxnSp>
        <p:nvCxnSpPr>
          <p:cNvPr id="91" name="Straight Connector 90"/>
          <p:cNvCxnSpPr/>
          <p:nvPr/>
        </p:nvCxnSpPr>
        <p:spPr>
          <a:xfrm flipV="1">
            <a:off x="8401170" y="4742363"/>
            <a:ext cx="110786" cy="1"/>
          </a:xfrm>
          <a:prstGeom prst="line">
            <a:avLst/>
          </a:prstGeom>
          <a:ln w="25400">
            <a:solidFill>
              <a:srgbClr val="D4A40B"/>
            </a:solidFill>
            <a:headEnd type="triangle"/>
            <a:tailEnd type="none" w="med" len="sm"/>
          </a:ln>
        </p:spPr>
        <p:style>
          <a:lnRef idx="1">
            <a:schemeClr val="accent6"/>
          </a:lnRef>
          <a:fillRef idx="0">
            <a:schemeClr val="accent6"/>
          </a:fillRef>
          <a:effectRef idx="0">
            <a:schemeClr val="accent6"/>
          </a:effectRef>
          <a:fontRef idx="minor">
            <a:schemeClr val="tx1"/>
          </a:fontRef>
        </p:style>
      </p:cxnSp>
      <p:cxnSp>
        <p:nvCxnSpPr>
          <p:cNvPr id="92" name="Straight Connector 91"/>
          <p:cNvCxnSpPr/>
          <p:nvPr/>
        </p:nvCxnSpPr>
        <p:spPr>
          <a:xfrm rot="5400000" flipV="1">
            <a:off x="8355374" y="4849757"/>
            <a:ext cx="127372" cy="127180"/>
          </a:xfrm>
          <a:prstGeom prst="line">
            <a:avLst/>
          </a:prstGeom>
          <a:ln w="25400">
            <a:solidFill>
              <a:srgbClr val="D4A40B"/>
            </a:solidFill>
            <a:headEnd type="triangle"/>
            <a:tailEnd type="none" w="med" len="sm"/>
          </a:ln>
        </p:spPr>
        <p:style>
          <a:lnRef idx="1">
            <a:schemeClr val="accent6"/>
          </a:lnRef>
          <a:fillRef idx="0">
            <a:schemeClr val="accent6"/>
          </a:fillRef>
          <a:effectRef idx="0">
            <a:schemeClr val="accent6"/>
          </a:effectRef>
          <a:fontRef idx="minor">
            <a:schemeClr val="tx1"/>
          </a:fontRef>
        </p:style>
      </p:cxnSp>
      <p:sp>
        <p:nvSpPr>
          <p:cNvPr id="93" name="Rectangle: Rounded Corners 92"/>
          <p:cNvSpPr/>
          <p:nvPr/>
        </p:nvSpPr>
        <p:spPr>
          <a:xfrm>
            <a:off x="1793484" y="4166801"/>
            <a:ext cx="5085172" cy="1170498"/>
          </a:xfrm>
          <a:prstGeom prst="roundRect">
            <a:avLst/>
          </a:prstGeom>
          <a:solidFill>
            <a:srgbClr val="DFBC4C"/>
          </a:solidFill>
          <a:ln>
            <a:solidFill>
              <a:srgbClr val="D4A4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l-NL" sz="1200" dirty="0"/>
              <a:t>Afhaalpunten reduceren het aantal bezorgadressen en gemiste bezorgingen voor koeriers</a:t>
            </a:r>
          </a:p>
          <a:p>
            <a:pPr marL="171450" indent="-171450">
              <a:buFont typeface="Arial" panose="020B0604020202020204" pitchFamily="34" charset="0"/>
              <a:buChar char="•"/>
            </a:pPr>
            <a:r>
              <a:rPr lang="nl-NL" sz="1200" dirty="0"/>
              <a:t>Het gebruik van afhaalpunten neemt ieder jaar toe. Bedrijven verliezen identiteit tijdens de bezorging.</a:t>
            </a:r>
          </a:p>
          <a:p>
            <a:pPr marL="171450" indent="-171450">
              <a:buFont typeface="Arial" panose="020B0604020202020204" pitchFamily="34" charset="0"/>
              <a:buChar char="•"/>
            </a:pPr>
            <a:r>
              <a:rPr lang="nl-NL" sz="1200" dirty="0"/>
              <a:t>Slimme brievenbus met kluis aan huis. Ook veel sociale initiatieven waarbij mensen pakketjes ontvangen voor een gehele buurt.</a:t>
            </a:r>
          </a:p>
        </p:txBody>
      </p:sp>
      <p:pic>
        <p:nvPicPr>
          <p:cNvPr id="101" name="Picture 100"/>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689316" y="5453425"/>
            <a:ext cx="725153" cy="725153"/>
          </a:xfrm>
          <a:prstGeom prst="rect">
            <a:avLst/>
          </a:prstGeom>
        </p:spPr>
      </p:pic>
      <p:sp>
        <p:nvSpPr>
          <p:cNvPr id="103" name="Rectangle: Rounded Corners 102"/>
          <p:cNvSpPr/>
          <p:nvPr/>
        </p:nvSpPr>
        <p:spPr>
          <a:xfrm>
            <a:off x="1791027" y="5429174"/>
            <a:ext cx="5090086" cy="749404"/>
          </a:xfrm>
          <a:prstGeom prst="round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l-NL" sz="1200" dirty="0"/>
              <a:t>Afspraken maken biedt ruimte voor het stellen van eisen, optimalisatie en meer efficiëntie. </a:t>
            </a:r>
          </a:p>
          <a:p>
            <a:pPr marL="171450" indent="-171450">
              <a:buFont typeface="Arial" panose="020B0604020202020204" pitchFamily="34" charset="0"/>
              <a:buChar char="•"/>
            </a:pPr>
            <a:r>
              <a:rPr lang="nl-NL" sz="1200" dirty="0"/>
              <a:t>Mag dit wel en is het handhaafbaar?</a:t>
            </a:r>
          </a:p>
        </p:txBody>
      </p:sp>
      <p:pic>
        <p:nvPicPr>
          <p:cNvPr id="39" name="Picture 38"/>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7110561" y="4603708"/>
            <a:ext cx="591395" cy="302166"/>
          </a:xfrm>
          <a:prstGeom prst="rect">
            <a:avLst/>
          </a:prstGeom>
        </p:spPr>
      </p:pic>
      <p:pic>
        <p:nvPicPr>
          <p:cNvPr id="41" name="Picture 40"/>
          <p:cNvPicPr>
            <a:picLocks noChangeAspect="1"/>
          </p:cNvPicPr>
          <p:nvPr/>
        </p:nvPicPr>
        <p:blipFill rotWithShape="1">
          <a:blip r:embed="rId5">
            <a:duotone>
              <a:schemeClr val="accent3">
                <a:shade val="45000"/>
                <a:satMod val="135000"/>
              </a:schemeClr>
              <a:prstClr val="white"/>
            </a:duotone>
          </a:blip>
          <a:srcRect l="12098" t="6611" r="18902" b="15032"/>
          <a:stretch/>
        </p:blipFill>
        <p:spPr>
          <a:xfrm>
            <a:off x="8544106" y="4614677"/>
            <a:ext cx="359938" cy="306560"/>
          </a:xfrm>
          <a:prstGeom prst="rect">
            <a:avLst/>
          </a:prstGeom>
        </p:spPr>
      </p:pic>
      <p:pic>
        <p:nvPicPr>
          <p:cNvPr id="42" name="Picture 41"/>
          <p:cNvPicPr>
            <a:picLocks noChangeAspect="1"/>
          </p:cNvPicPr>
          <p:nvPr/>
        </p:nvPicPr>
        <p:blipFill rotWithShape="1">
          <a:blip r:embed="rId5">
            <a:duotone>
              <a:schemeClr val="accent3">
                <a:shade val="45000"/>
                <a:satMod val="135000"/>
              </a:schemeClr>
              <a:prstClr val="white"/>
            </a:duotone>
          </a:blip>
          <a:srcRect l="12098" t="6611" r="18902" b="15032"/>
          <a:stretch/>
        </p:blipFill>
        <p:spPr>
          <a:xfrm>
            <a:off x="8544106" y="4294466"/>
            <a:ext cx="359938" cy="306560"/>
          </a:xfrm>
          <a:prstGeom prst="rect">
            <a:avLst/>
          </a:prstGeom>
        </p:spPr>
      </p:pic>
      <p:pic>
        <p:nvPicPr>
          <p:cNvPr id="43" name="Picture 42"/>
          <p:cNvPicPr>
            <a:picLocks noChangeAspect="1"/>
          </p:cNvPicPr>
          <p:nvPr/>
        </p:nvPicPr>
        <p:blipFill rotWithShape="1">
          <a:blip r:embed="rId5">
            <a:duotone>
              <a:schemeClr val="accent3">
                <a:shade val="45000"/>
                <a:satMod val="135000"/>
              </a:schemeClr>
              <a:prstClr val="white"/>
            </a:duotone>
          </a:blip>
          <a:srcRect l="12098" t="6611" r="18902" b="15032"/>
          <a:stretch/>
        </p:blipFill>
        <p:spPr>
          <a:xfrm>
            <a:off x="8544106" y="4944555"/>
            <a:ext cx="359938" cy="306560"/>
          </a:xfrm>
          <a:prstGeom prst="rect">
            <a:avLst/>
          </a:prstGeom>
        </p:spPr>
      </p:pic>
      <p:grpSp>
        <p:nvGrpSpPr>
          <p:cNvPr id="10" name="Group 9"/>
          <p:cNvGrpSpPr/>
          <p:nvPr/>
        </p:nvGrpSpPr>
        <p:grpSpPr>
          <a:xfrm>
            <a:off x="7082808" y="2353969"/>
            <a:ext cx="1878658" cy="893752"/>
            <a:chOff x="378790" y="2053819"/>
            <a:chExt cx="1878658" cy="893752"/>
          </a:xfrm>
        </p:grpSpPr>
        <p:grpSp>
          <p:nvGrpSpPr>
            <p:cNvPr id="51" name="Group 50"/>
            <p:cNvGrpSpPr/>
            <p:nvPr/>
          </p:nvGrpSpPr>
          <p:grpSpPr>
            <a:xfrm>
              <a:off x="1073223" y="2267093"/>
              <a:ext cx="594859" cy="469147"/>
              <a:chOff x="1001215" y="2870510"/>
              <a:chExt cx="594859" cy="469147"/>
            </a:xfrm>
          </p:grpSpPr>
          <p:sp>
            <p:nvSpPr>
              <p:cNvPr id="20" name="Oval 19"/>
              <p:cNvSpPr/>
              <p:nvPr/>
            </p:nvSpPr>
            <p:spPr>
              <a:xfrm>
                <a:off x="1222425" y="2986870"/>
                <a:ext cx="233749" cy="2362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35" name="Straight Connector 34"/>
              <p:cNvCxnSpPr/>
              <p:nvPr/>
            </p:nvCxnSpPr>
            <p:spPr>
              <a:xfrm>
                <a:off x="1001215" y="3104987"/>
                <a:ext cx="186409" cy="0"/>
              </a:xfrm>
              <a:prstGeom prst="line">
                <a:avLst/>
              </a:prstGeom>
              <a:ln w="57150">
                <a:tailEnd type="triangle" w="med" len="s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1439588" y="2870510"/>
                <a:ext cx="127372" cy="127180"/>
              </a:xfrm>
              <a:prstGeom prst="line">
                <a:avLst/>
              </a:prstGeom>
              <a:ln w="25400">
                <a:tailEnd type="triangle" w="med" len="sm"/>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V="1">
                <a:off x="1485288" y="3104987"/>
                <a:ext cx="110786" cy="1"/>
              </a:xfrm>
              <a:prstGeom prst="line">
                <a:avLst/>
              </a:prstGeom>
              <a:ln w="25400">
                <a:tailEnd type="triangle" w="med" len="sm"/>
              </a:ln>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rot="5400000" flipV="1">
                <a:off x="1439492" y="3212381"/>
                <a:ext cx="127372" cy="127180"/>
              </a:xfrm>
              <a:prstGeom prst="line">
                <a:avLst/>
              </a:prstGeom>
              <a:ln w="25400">
                <a:tailEnd type="triangle" w="med" len="sm"/>
              </a:ln>
            </p:spPr>
            <p:style>
              <a:lnRef idx="1">
                <a:schemeClr val="accent6"/>
              </a:lnRef>
              <a:fillRef idx="0">
                <a:schemeClr val="accent6"/>
              </a:fillRef>
              <a:effectRef idx="0">
                <a:schemeClr val="accent6"/>
              </a:effectRef>
              <a:fontRef idx="minor">
                <a:schemeClr val="tx1"/>
              </a:fontRef>
            </p:style>
          </p:cxnSp>
        </p:grpSp>
        <p:pic>
          <p:nvPicPr>
            <p:cNvPr id="4" name="Picture 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378790" y="2350486"/>
              <a:ext cx="591395" cy="302166"/>
            </a:xfrm>
            <a:prstGeom prst="rect">
              <a:avLst/>
            </a:prstGeom>
          </p:spPr>
        </p:pic>
        <p:pic>
          <p:nvPicPr>
            <p:cNvPr id="9" name="Picture 8"/>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04135" y="2353454"/>
              <a:ext cx="547313" cy="299198"/>
            </a:xfrm>
            <a:prstGeom prst="rect">
              <a:avLst/>
            </a:prstGeom>
          </p:spPr>
        </p:pic>
        <p:pic>
          <p:nvPicPr>
            <p:cNvPr id="45" name="Picture 44"/>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04135" y="2648373"/>
              <a:ext cx="547313" cy="299198"/>
            </a:xfrm>
            <a:prstGeom prst="rect">
              <a:avLst/>
            </a:prstGeom>
          </p:spPr>
        </p:pic>
        <p:pic>
          <p:nvPicPr>
            <p:cNvPr id="46" name="Picture 45"/>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10135" y="2053819"/>
              <a:ext cx="547313" cy="299198"/>
            </a:xfrm>
            <a:prstGeom prst="rect">
              <a:avLst/>
            </a:prstGeom>
          </p:spPr>
        </p:pic>
      </p:grpSp>
      <p:grpSp>
        <p:nvGrpSpPr>
          <p:cNvPr id="11" name="Group 10"/>
          <p:cNvGrpSpPr/>
          <p:nvPr/>
        </p:nvGrpSpPr>
        <p:grpSpPr>
          <a:xfrm>
            <a:off x="7989002" y="4783678"/>
            <a:ext cx="308151" cy="280452"/>
            <a:chOff x="1212287" y="4137225"/>
            <a:chExt cx="478270" cy="435279"/>
          </a:xfrm>
        </p:grpSpPr>
        <p:grpSp>
          <p:nvGrpSpPr>
            <p:cNvPr id="38" name="Group 37"/>
            <p:cNvGrpSpPr/>
            <p:nvPr/>
          </p:nvGrpSpPr>
          <p:grpSpPr>
            <a:xfrm>
              <a:off x="1212287" y="4137225"/>
              <a:ext cx="478270" cy="393070"/>
              <a:chOff x="3373730" y="3140968"/>
              <a:chExt cx="591778" cy="486357"/>
            </a:xfrm>
          </p:grpSpPr>
          <p:sp>
            <p:nvSpPr>
              <p:cNvPr id="44" name="Rectangle: Rounded Corners 43"/>
              <p:cNvSpPr/>
              <p:nvPr/>
            </p:nvSpPr>
            <p:spPr>
              <a:xfrm>
                <a:off x="3414148" y="3140968"/>
                <a:ext cx="509780" cy="481154"/>
              </a:xfrm>
              <a:prstGeom prst="roundRect">
                <a:avLst>
                  <a:gd name="adj" fmla="val 8254"/>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8" name="Group 47"/>
              <p:cNvGrpSpPr/>
              <p:nvPr/>
            </p:nvGrpSpPr>
            <p:grpSpPr>
              <a:xfrm>
                <a:off x="3373730" y="3140968"/>
                <a:ext cx="591778" cy="486357"/>
                <a:chOff x="3373730" y="3140968"/>
                <a:chExt cx="591778" cy="486357"/>
              </a:xfrm>
            </p:grpSpPr>
            <p:sp>
              <p:nvSpPr>
                <p:cNvPr id="49" name="Rectangle 48"/>
                <p:cNvSpPr/>
                <p:nvPr/>
              </p:nvSpPr>
              <p:spPr>
                <a:xfrm>
                  <a:off x="3373730" y="3561751"/>
                  <a:ext cx="591778" cy="655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50" name="Straight Connector 49"/>
                <p:cNvCxnSpPr/>
                <p:nvPr/>
              </p:nvCxnSpPr>
              <p:spPr>
                <a:xfrm>
                  <a:off x="3762000" y="3140968"/>
                  <a:ext cx="0" cy="41880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a:off x="3582000" y="3140968"/>
                  <a:ext cx="0" cy="41880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a:off x="3420667" y="3294000"/>
                  <a:ext cx="50978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4" name="Straight Connector 53"/>
                <p:cNvCxnSpPr/>
                <p:nvPr/>
              </p:nvCxnSpPr>
              <p:spPr>
                <a:xfrm>
                  <a:off x="3420667" y="3429000"/>
                  <a:ext cx="50978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55" name="Rectangle 54"/>
                <p:cNvSpPr/>
                <p:nvPr/>
              </p:nvSpPr>
              <p:spPr>
                <a:xfrm>
                  <a:off x="3463039"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tangle 55"/>
                <p:cNvSpPr/>
                <p:nvPr/>
              </p:nvSpPr>
              <p:spPr>
                <a:xfrm>
                  <a:off x="3632876"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tangle 56"/>
                <p:cNvSpPr/>
                <p:nvPr/>
              </p:nvSpPr>
              <p:spPr>
                <a:xfrm>
                  <a:off x="3806964"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tangle 57"/>
                <p:cNvSpPr/>
                <p:nvPr/>
              </p:nvSpPr>
              <p:spPr>
                <a:xfrm>
                  <a:off x="3463039"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9" name="Rectangle 58"/>
                <p:cNvSpPr/>
                <p:nvPr/>
              </p:nvSpPr>
              <p:spPr>
                <a:xfrm>
                  <a:off x="3632876"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0" name="Rectangle 59"/>
                <p:cNvSpPr/>
                <p:nvPr/>
              </p:nvSpPr>
              <p:spPr>
                <a:xfrm>
                  <a:off x="3806964"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tangle 60"/>
                <p:cNvSpPr/>
                <p:nvPr/>
              </p:nvSpPr>
              <p:spPr>
                <a:xfrm>
                  <a:off x="3463039"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2" name="Rectangle 61"/>
                <p:cNvSpPr/>
                <p:nvPr/>
              </p:nvSpPr>
              <p:spPr>
                <a:xfrm>
                  <a:off x="3632876"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tangle 62"/>
                <p:cNvSpPr/>
                <p:nvPr/>
              </p:nvSpPr>
              <p:spPr>
                <a:xfrm>
                  <a:off x="3806964"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pic>
          <p:nvPicPr>
            <p:cNvPr id="64" name="Picture 63"/>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12599" y="4201449"/>
              <a:ext cx="371055" cy="371055"/>
            </a:xfrm>
            <a:prstGeom prst="rect">
              <a:avLst/>
            </a:prstGeom>
          </p:spPr>
        </p:pic>
      </p:grpSp>
      <p:pic>
        <p:nvPicPr>
          <p:cNvPr id="65" name="Picture 64"/>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985559" y="4409897"/>
            <a:ext cx="329099" cy="329099"/>
          </a:xfrm>
          <a:prstGeom prst="rect">
            <a:avLst/>
          </a:prstGeom>
        </p:spPr>
      </p:pic>
      <p:sp>
        <p:nvSpPr>
          <p:cNvPr id="77" name="Rectangle: Rounded Corners 76"/>
          <p:cNvSpPr/>
          <p:nvPr/>
        </p:nvSpPr>
        <p:spPr>
          <a:xfrm>
            <a:off x="1800716" y="3237013"/>
            <a:ext cx="5090086" cy="842770"/>
          </a:xfrm>
          <a:prstGeom prst="roundRect">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l-NL" sz="1200" dirty="0"/>
              <a:t>Elektrificatie en lokale stadsdistributie</a:t>
            </a:r>
          </a:p>
          <a:p>
            <a:pPr marL="171450" indent="-171450">
              <a:buFont typeface="Arial" panose="020B0604020202020204" pitchFamily="34" charset="0"/>
              <a:buChar char="•"/>
            </a:pPr>
            <a:r>
              <a:rPr lang="nl-NL" sz="1200" dirty="0"/>
              <a:t>Lokaal geoptimaliseerd</a:t>
            </a:r>
          </a:p>
          <a:p>
            <a:pPr marL="171450" indent="-171450">
              <a:buFont typeface="Arial" panose="020B0604020202020204" pitchFamily="34" charset="0"/>
              <a:buChar char="•"/>
            </a:pPr>
            <a:r>
              <a:rPr lang="nl-NL" sz="1200" dirty="0"/>
              <a:t>Verbetert de leefomgeving door optimalisatie in ritten. Daardoor minder geluid en uitstoot </a:t>
            </a:r>
          </a:p>
        </p:txBody>
      </p:sp>
      <p:grpSp>
        <p:nvGrpSpPr>
          <p:cNvPr id="78" name="Group 77"/>
          <p:cNvGrpSpPr/>
          <p:nvPr/>
        </p:nvGrpSpPr>
        <p:grpSpPr>
          <a:xfrm>
            <a:off x="7082808" y="3393321"/>
            <a:ext cx="1889264" cy="515041"/>
            <a:chOff x="386047" y="4258242"/>
            <a:chExt cx="1889264" cy="515041"/>
          </a:xfrm>
        </p:grpSpPr>
        <p:grpSp>
          <p:nvGrpSpPr>
            <p:cNvPr id="79" name="Group 78"/>
            <p:cNvGrpSpPr/>
            <p:nvPr/>
          </p:nvGrpSpPr>
          <p:grpSpPr>
            <a:xfrm>
              <a:off x="386047" y="4363193"/>
              <a:ext cx="1289292" cy="302166"/>
              <a:chOff x="378790" y="2350486"/>
              <a:chExt cx="1289292" cy="302166"/>
            </a:xfrm>
          </p:grpSpPr>
          <p:grpSp>
            <p:nvGrpSpPr>
              <p:cNvPr id="81" name="Group 80"/>
              <p:cNvGrpSpPr/>
              <p:nvPr/>
            </p:nvGrpSpPr>
            <p:grpSpPr>
              <a:xfrm>
                <a:off x="1073223" y="2383453"/>
                <a:ext cx="594859" cy="236235"/>
                <a:chOff x="1001215" y="2986870"/>
                <a:chExt cx="594859" cy="236235"/>
              </a:xfrm>
            </p:grpSpPr>
            <p:sp>
              <p:nvSpPr>
                <p:cNvPr id="83" name="Oval 82"/>
                <p:cNvSpPr/>
                <p:nvPr/>
              </p:nvSpPr>
              <p:spPr>
                <a:xfrm>
                  <a:off x="1222425" y="2986870"/>
                  <a:ext cx="233749" cy="236235"/>
                </a:xfrm>
                <a:prstGeom prst="ellipse">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84" name="Straight Connector 83"/>
                <p:cNvCxnSpPr/>
                <p:nvPr/>
              </p:nvCxnSpPr>
              <p:spPr>
                <a:xfrm>
                  <a:off x="1001215" y="3104987"/>
                  <a:ext cx="186409" cy="0"/>
                </a:xfrm>
                <a:prstGeom prst="line">
                  <a:avLst/>
                </a:prstGeom>
                <a:ln w="57150">
                  <a:solidFill>
                    <a:schemeClr val="accent5"/>
                  </a:solidFill>
                  <a:tailEnd type="triangle" w="med" len="sm"/>
                </a:ln>
              </p:spPr>
              <p:style>
                <a:lnRef idx="1">
                  <a:schemeClr val="accent6"/>
                </a:lnRef>
                <a:fillRef idx="0">
                  <a:schemeClr val="accent6"/>
                </a:fillRef>
                <a:effectRef idx="0">
                  <a:schemeClr val="accent6"/>
                </a:effectRef>
                <a:fontRef idx="minor">
                  <a:schemeClr val="tx1"/>
                </a:fontRef>
              </p:style>
            </p:cxnSp>
            <p:cxnSp>
              <p:nvCxnSpPr>
                <p:cNvPr id="85" name="Straight Connector 84"/>
                <p:cNvCxnSpPr/>
                <p:nvPr/>
              </p:nvCxnSpPr>
              <p:spPr>
                <a:xfrm flipV="1">
                  <a:off x="1485288" y="3104987"/>
                  <a:ext cx="110786" cy="1"/>
                </a:xfrm>
                <a:prstGeom prst="line">
                  <a:avLst/>
                </a:prstGeom>
                <a:ln w="25400">
                  <a:solidFill>
                    <a:schemeClr val="accent5"/>
                  </a:solidFill>
                  <a:tailEnd type="triangle" w="med" len="sm"/>
                </a:ln>
              </p:spPr>
              <p:style>
                <a:lnRef idx="1">
                  <a:schemeClr val="accent6"/>
                </a:lnRef>
                <a:fillRef idx="0">
                  <a:schemeClr val="accent6"/>
                </a:fillRef>
                <a:effectRef idx="0">
                  <a:schemeClr val="accent6"/>
                </a:effectRef>
                <a:fontRef idx="minor">
                  <a:schemeClr val="tx1"/>
                </a:fontRef>
              </p:style>
            </p:cxnSp>
          </p:grpSp>
          <p:pic>
            <p:nvPicPr>
              <p:cNvPr id="82" name="Picture 81"/>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378790" y="2350486"/>
                <a:ext cx="591395" cy="302166"/>
              </a:xfrm>
              <a:prstGeom prst="rect">
                <a:avLst/>
              </a:prstGeom>
            </p:spPr>
          </p:pic>
        </p:grpSp>
        <p:pic>
          <p:nvPicPr>
            <p:cNvPr id="80" name="Picture 79"/>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60270" y="4258242"/>
              <a:ext cx="515041" cy="515041"/>
            </a:xfrm>
            <a:prstGeom prst="rect">
              <a:avLst/>
            </a:prstGeom>
          </p:spPr>
        </p:pic>
      </p:grpSp>
      <p:sp>
        <p:nvSpPr>
          <p:cNvPr id="86" name="Freeform: Shape 85"/>
          <p:cNvSpPr/>
          <p:nvPr/>
        </p:nvSpPr>
        <p:spPr>
          <a:xfrm>
            <a:off x="8572889" y="3205839"/>
            <a:ext cx="111067" cy="168012"/>
          </a:xfrm>
          <a:custGeom>
            <a:avLst/>
            <a:gdLst>
              <a:gd name="connsiteX0" fmla="*/ 328613 w 414338"/>
              <a:gd name="connsiteY0" fmla="*/ 0 h 1047750"/>
              <a:gd name="connsiteX1" fmla="*/ 0 w 414338"/>
              <a:gd name="connsiteY1" fmla="*/ 561975 h 1047750"/>
              <a:gd name="connsiteX2" fmla="*/ 200025 w 414338"/>
              <a:gd name="connsiteY2" fmla="*/ 561975 h 1047750"/>
              <a:gd name="connsiteX3" fmla="*/ 14288 w 414338"/>
              <a:gd name="connsiteY3" fmla="*/ 1047750 h 1047750"/>
              <a:gd name="connsiteX4" fmla="*/ 414338 w 414338"/>
              <a:gd name="connsiteY4" fmla="*/ 447675 h 1047750"/>
              <a:gd name="connsiteX5" fmla="*/ 238125 w 414338"/>
              <a:gd name="connsiteY5" fmla="*/ 447675 h 1047750"/>
              <a:gd name="connsiteX6" fmla="*/ 328613 w 414338"/>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8" h="1047750">
                <a:moveTo>
                  <a:pt x="328613" y="0"/>
                </a:moveTo>
                <a:lnTo>
                  <a:pt x="0" y="561975"/>
                </a:lnTo>
                <a:lnTo>
                  <a:pt x="200025" y="561975"/>
                </a:lnTo>
                <a:lnTo>
                  <a:pt x="14288" y="1047750"/>
                </a:lnTo>
                <a:lnTo>
                  <a:pt x="414338" y="447675"/>
                </a:lnTo>
                <a:lnTo>
                  <a:pt x="238125" y="447675"/>
                </a:lnTo>
                <a:lnTo>
                  <a:pt x="3286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9" name="Freeform: Shape 68"/>
          <p:cNvSpPr/>
          <p:nvPr/>
        </p:nvSpPr>
        <p:spPr>
          <a:xfrm rot="20700000">
            <a:off x="8630901" y="3579309"/>
            <a:ext cx="109206" cy="136315"/>
          </a:xfrm>
          <a:custGeom>
            <a:avLst/>
            <a:gdLst>
              <a:gd name="connsiteX0" fmla="*/ 328613 w 414338"/>
              <a:gd name="connsiteY0" fmla="*/ 0 h 1047750"/>
              <a:gd name="connsiteX1" fmla="*/ 0 w 414338"/>
              <a:gd name="connsiteY1" fmla="*/ 561975 h 1047750"/>
              <a:gd name="connsiteX2" fmla="*/ 200025 w 414338"/>
              <a:gd name="connsiteY2" fmla="*/ 561975 h 1047750"/>
              <a:gd name="connsiteX3" fmla="*/ 14288 w 414338"/>
              <a:gd name="connsiteY3" fmla="*/ 1047750 h 1047750"/>
              <a:gd name="connsiteX4" fmla="*/ 414338 w 414338"/>
              <a:gd name="connsiteY4" fmla="*/ 447675 h 1047750"/>
              <a:gd name="connsiteX5" fmla="*/ 238125 w 414338"/>
              <a:gd name="connsiteY5" fmla="*/ 447675 h 1047750"/>
              <a:gd name="connsiteX6" fmla="*/ 328613 w 414338"/>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8" h="1047750">
                <a:moveTo>
                  <a:pt x="328613" y="0"/>
                </a:moveTo>
                <a:lnTo>
                  <a:pt x="0" y="561975"/>
                </a:lnTo>
                <a:lnTo>
                  <a:pt x="200025" y="561975"/>
                </a:lnTo>
                <a:lnTo>
                  <a:pt x="14288" y="1047750"/>
                </a:lnTo>
                <a:lnTo>
                  <a:pt x="414338" y="447675"/>
                </a:lnTo>
                <a:lnTo>
                  <a:pt x="238125" y="447675"/>
                </a:lnTo>
                <a:lnTo>
                  <a:pt x="3286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8" name="Oval 67"/>
          <p:cNvSpPr/>
          <p:nvPr/>
        </p:nvSpPr>
        <p:spPr>
          <a:xfrm>
            <a:off x="667668" y="2486439"/>
            <a:ext cx="537360" cy="5373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t>1</a:t>
            </a:r>
          </a:p>
        </p:txBody>
      </p:sp>
      <p:sp>
        <p:nvSpPr>
          <p:cNvPr id="70" name="Oval 69"/>
          <p:cNvSpPr/>
          <p:nvPr/>
        </p:nvSpPr>
        <p:spPr>
          <a:xfrm>
            <a:off x="643098" y="4436494"/>
            <a:ext cx="544650" cy="5446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2800" dirty="0"/>
              <a:t>3</a:t>
            </a:r>
          </a:p>
        </p:txBody>
      </p:sp>
      <p:sp>
        <p:nvSpPr>
          <p:cNvPr id="71" name="Oval 70"/>
          <p:cNvSpPr/>
          <p:nvPr/>
        </p:nvSpPr>
        <p:spPr>
          <a:xfrm>
            <a:off x="667668" y="5517884"/>
            <a:ext cx="520080" cy="52008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800" dirty="0"/>
              <a:t>4</a:t>
            </a:r>
          </a:p>
        </p:txBody>
      </p:sp>
      <p:sp>
        <p:nvSpPr>
          <p:cNvPr id="72" name="Oval 71"/>
          <p:cNvSpPr/>
          <p:nvPr/>
        </p:nvSpPr>
        <p:spPr>
          <a:xfrm>
            <a:off x="650388" y="3403164"/>
            <a:ext cx="540642" cy="540642"/>
          </a:xfrm>
          <a:prstGeom prst="ellipse">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800" dirty="0"/>
              <a:t>2</a:t>
            </a:r>
          </a:p>
        </p:txBody>
      </p:sp>
    </p:spTree>
    <p:extLst>
      <p:ext uri="{BB962C8B-B14F-4D97-AF65-F5344CB8AC3E}">
        <p14:creationId xmlns:p14="http://schemas.microsoft.com/office/powerpoint/2010/main" val="310500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stadsdistributie trends</a:t>
            </a:r>
            <a:br>
              <a:rPr lang="nl-NL" dirty="0"/>
            </a:br>
            <a:r>
              <a:rPr lang="nl-NL" dirty="0"/>
              <a:t>	</a:t>
            </a:r>
            <a:r>
              <a:rPr lang="nl-NL" sz="1600" dirty="0"/>
              <a:t>Fietskoerier</a:t>
            </a:r>
          </a:p>
        </p:txBody>
      </p:sp>
      <p:sp>
        <p:nvSpPr>
          <p:cNvPr id="14" name="Content Placeholder 13"/>
          <p:cNvSpPr>
            <a:spLocks noGrp="1"/>
          </p:cNvSpPr>
          <p:nvPr>
            <p:ph idx="1"/>
          </p:nvPr>
        </p:nvSpPr>
        <p:spPr/>
        <p:txBody>
          <a:bodyPr/>
          <a:lstStyle/>
          <a:p>
            <a:r>
              <a:rPr lang="nl-NL" sz="1600" dirty="0"/>
              <a:t>In de gemiddelde Europese stad kan 51% van de logistieke trips plaatsvinden per fiets. Kleiner volume maar meer (schone) trips.</a:t>
            </a:r>
          </a:p>
          <a:p>
            <a:r>
              <a:rPr lang="nl-NL" sz="1600" dirty="0"/>
              <a:t>Business case kan lastig zijn</a:t>
            </a:r>
          </a:p>
          <a:p>
            <a:pPr lvl="2"/>
            <a:r>
              <a:rPr lang="nl-NL" sz="1600" dirty="0"/>
              <a:t>1 bestelbus vereist 10 fietsen (capaciteit: 200kg) en 10 bezorgers</a:t>
            </a:r>
          </a:p>
          <a:p>
            <a:r>
              <a:rPr lang="nl-NL" sz="1600" dirty="0"/>
              <a:t>Vooral aantrekkelijk in drukke steden waar reistijden met de auto relatief hoog zijn.</a:t>
            </a:r>
          </a:p>
          <a:p>
            <a:pPr marL="0" indent="0">
              <a:buNone/>
            </a:pPr>
            <a:r>
              <a:rPr lang="nl-NL" b="1" dirty="0"/>
              <a:t>Voorbeelden:</a:t>
            </a:r>
          </a:p>
          <a:p>
            <a:r>
              <a:rPr lang="nl-NL" sz="1600" dirty="0"/>
              <a:t>Fietskoerier.nl – Bezorging per fiets in 30 steden en daartussen met auto’s op groengas</a:t>
            </a:r>
          </a:p>
          <a:p>
            <a:r>
              <a:rPr lang="nl-NL" sz="1600" dirty="0"/>
              <a:t>PostNL – Initiatief om met drijvende micro-hubs op de grachten van Amsterdam de ‘last </a:t>
            </a:r>
            <a:r>
              <a:rPr lang="nl-NL" sz="1600" dirty="0" err="1"/>
              <a:t>mile</a:t>
            </a:r>
            <a:r>
              <a:rPr lang="nl-NL" sz="1600" dirty="0"/>
              <a:t>’ af te leggen met bezorgfietsen.</a:t>
            </a:r>
          </a:p>
          <a:p>
            <a:r>
              <a:rPr lang="nl-NL" sz="1600" dirty="0"/>
              <a:t>Vrachtfiets van DHL; De </a:t>
            </a:r>
            <a:r>
              <a:rPr lang="nl-NL" sz="1600" dirty="0" err="1"/>
              <a:t>parcycle</a:t>
            </a:r>
            <a:r>
              <a:rPr lang="nl-NL" sz="1600" dirty="0"/>
              <a:t> in Almere of de </a:t>
            </a:r>
            <a:r>
              <a:rPr lang="nl-NL" sz="1600" dirty="0" err="1"/>
              <a:t>Cubicycle</a:t>
            </a:r>
            <a:r>
              <a:rPr lang="nl-NL" sz="1600" dirty="0"/>
              <a:t> in Utrecht</a:t>
            </a:r>
          </a:p>
          <a:p>
            <a:pPr marL="0" indent="0">
              <a:buNone/>
            </a:pPr>
            <a:endParaRPr lang="nl-NL" dirty="0"/>
          </a:p>
        </p:txBody>
      </p:sp>
      <p:sp>
        <p:nvSpPr>
          <p:cNvPr id="6" name="Date Placeholder 5"/>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FD649410-B1FE-4711-AB91-1C2A82FC2402}" type="slidenum">
              <a:rPr lang="nl-NL" smtClean="0"/>
              <a:pPr/>
              <a:t>27</a:t>
            </a:fld>
            <a:r>
              <a:rPr lang="nl-NL"/>
              <a:t> | Eindrapportage Veranderingen in koopgedrag</a:t>
            </a:r>
            <a:endParaRPr lang="nl-NL" dirty="0"/>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3.2</a:t>
            </a:r>
          </a:p>
        </p:txBody>
      </p:sp>
      <p:grpSp>
        <p:nvGrpSpPr>
          <p:cNvPr id="10" name="Group 9"/>
          <p:cNvGrpSpPr/>
          <p:nvPr/>
        </p:nvGrpSpPr>
        <p:grpSpPr>
          <a:xfrm>
            <a:off x="6957000" y="1031996"/>
            <a:ext cx="1878658" cy="893752"/>
            <a:chOff x="378790" y="2053819"/>
            <a:chExt cx="1878658" cy="893752"/>
          </a:xfrm>
        </p:grpSpPr>
        <p:grpSp>
          <p:nvGrpSpPr>
            <p:cNvPr id="51" name="Group 50"/>
            <p:cNvGrpSpPr/>
            <p:nvPr/>
          </p:nvGrpSpPr>
          <p:grpSpPr>
            <a:xfrm>
              <a:off x="1073223" y="2267093"/>
              <a:ext cx="594859" cy="469147"/>
              <a:chOff x="1001215" y="2870510"/>
              <a:chExt cx="594859" cy="469147"/>
            </a:xfrm>
          </p:grpSpPr>
          <p:sp>
            <p:nvSpPr>
              <p:cNvPr id="20" name="Oval 19"/>
              <p:cNvSpPr/>
              <p:nvPr/>
            </p:nvSpPr>
            <p:spPr>
              <a:xfrm>
                <a:off x="1222425" y="2986870"/>
                <a:ext cx="233749" cy="23623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35" name="Straight Connector 34"/>
              <p:cNvCxnSpPr/>
              <p:nvPr/>
            </p:nvCxnSpPr>
            <p:spPr>
              <a:xfrm>
                <a:off x="1001215" y="3104987"/>
                <a:ext cx="186409" cy="0"/>
              </a:xfrm>
              <a:prstGeom prst="line">
                <a:avLst/>
              </a:prstGeom>
              <a:ln w="57150">
                <a:tailEnd type="triangle" w="med" len="s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V="1">
                <a:off x="1439588" y="2870510"/>
                <a:ext cx="127372" cy="127180"/>
              </a:xfrm>
              <a:prstGeom prst="line">
                <a:avLst/>
              </a:prstGeom>
              <a:ln w="25400">
                <a:tailEnd type="triangle" w="med" len="sm"/>
              </a:ln>
            </p:spPr>
            <p:style>
              <a:lnRef idx="1">
                <a:schemeClr val="accent6"/>
              </a:lnRef>
              <a:fillRef idx="0">
                <a:schemeClr val="accent6"/>
              </a:fillRef>
              <a:effectRef idx="0">
                <a:schemeClr val="accent6"/>
              </a:effectRef>
              <a:fontRef idx="minor">
                <a:schemeClr val="tx1"/>
              </a:fontRef>
            </p:style>
          </p:cxnSp>
          <p:cxnSp>
            <p:nvCxnSpPr>
              <p:cNvPr id="40" name="Straight Connector 39"/>
              <p:cNvCxnSpPr/>
              <p:nvPr/>
            </p:nvCxnSpPr>
            <p:spPr>
              <a:xfrm flipV="1">
                <a:off x="1485288" y="3104987"/>
                <a:ext cx="110786" cy="1"/>
              </a:xfrm>
              <a:prstGeom prst="line">
                <a:avLst/>
              </a:prstGeom>
              <a:ln w="25400">
                <a:tailEnd type="triangle" w="med" len="sm"/>
              </a:ln>
            </p:spPr>
            <p:style>
              <a:lnRef idx="1">
                <a:schemeClr val="accent6"/>
              </a:lnRef>
              <a:fillRef idx="0">
                <a:schemeClr val="accent6"/>
              </a:fillRef>
              <a:effectRef idx="0">
                <a:schemeClr val="accent6"/>
              </a:effectRef>
              <a:fontRef idx="minor">
                <a:schemeClr val="tx1"/>
              </a:fontRef>
            </p:style>
          </p:cxnSp>
          <p:cxnSp>
            <p:nvCxnSpPr>
              <p:cNvPr id="47" name="Straight Connector 46"/>
              <p:cNvCxnSpPr/>
              <p:nvPr/>
            </p:nvCxnSpPr>
            <p:spPr>
              <a:xfrm rot="5400000" flipV="1">
                <a:off x="1439492" y="3212381"/>
                <a:ext cx="127372" cy="127180"/>
              </a:xfrm>
              <a:prstGeom prst="line">
                <a:avLst/>
              </a:prstGeom>
              <a:ln w="25400">
                <a:tailEnd type="triangle" w="med" len="sm"/>
              </a:ln>
            </p:spPr>
            <p:style>
              <a:lnRef idx="1">
                <a:schemeClr val="accent6"/>
              </a:lnRef>
              <a:fillRef idx="0">
                <a:schemeClr val="accent6"/>
              </a:fillRef>
              <a:effectRef idx="0">
                <a:schemeClr val="accent6"/>
              </a:effectRef>
              <a:fontRef idx="minor">
                <a:schemeClr val="tx1"/>
              </a:fontRef>
            </p:style>
          </p:cxnSp>
        </p:grpSp>
        <p:pic>
          <p:nvPicPr>
            <p:cNvPr id="4"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378790" y="2350486"/>
              <a:ext cx="591395" cy="302166"/>
            </a:xfrm>
            <a:prstGeom prst="rect">
              <a:avLst/>
            </a:prstGeom>
          </p:spPr>
        </p:pic>
        <p:pic>
          <p:nvPicPr>
            <p:cNvPr id="9" name="Picture 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04135" y="2353454"/>
              <a:ext cx="547313" cy="299198"/>
            </a:xfrm>
            <a:prstGeom prst="rect">
              <a:avLst/>
            </a:prstGeom>
          </p:spPr>
        </p:pic>
        <p:pic>
          <p:nvPicPr>
            <p:cNvPr id="45" name="Picture 4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04135" y="2648373"/>
              <a:ext cx="547313" cy="299198"/>
            </a:xfrm>
            <a:prstGeom prst="rect">
              <a:avLst/>
            </a:prstGeom>
          </p:spPr>
        </p:pic>
        <p:pic>
          <p:nvPicPr>
            <p:cNvPr id="46" name="Picture 4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10135" y="2053819"/>
              <a:ext cx="547313" cy="299198"/>
            </a:xfrm>
            <a:prstGeom prst="rect">
              <a:avLst/>
            </a:prstGeom>
          </p:spPr>
        </p:pic>
      </p:grpSp>
    </p:spTree>
    <p:extLst>
      <p:ext uri="{BB962C8B-B14F-4D97-AF65-F5344CB8AC3E}">
        <p14:creationId xmlns:p14="http://schemas.microsoft.com/office/powerpoint/2010/main" val="296445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stadsdistributie trends 		</a:t>
            </a:r>
            <a:r>
              <a:rPr lang="nl-NL" sz="1600" dirty="0"/>
              <a:t>Stedelijke hubs en elektrificatie</a:t>
            </a:r>
          </a:p>
        </p:txBody>
      </p:sp>
      <p:sp>
        <p:nvSpPr>
          <p:cNvPr id="14" name="Content Placeholder 13"/>
          <p:cNvSpPr>
            <a:spLocks noGrp="1"/>
          </p:cNvSpPr>
          <p:nvPr>
            <p:ph idx="1"/>
          </p:nvPr>
        </p:nvSpPr>
        <p:spPr/>
        <p:txBody>
          <a:bodyPr/>
          <a:lstStyle/>
          <a:p>
            <a:r>
              <a:rPr lang="nl-NL" sz="1600" dirty="0"/>
              <a:t>Post en koeriersbedrijven optimaliseren landelijk. Dit kan betekenen dat de routes lokaal niet altijd optimaal zijn. Een extra distributiecentrum aan de rand van de stad is voor de vervoerder daarom een extra overslagpunt welke kostbaar is en extra tijd kost. Daarnaast is er stabiel volume nodig wat een regionaal distributiecentrum meer geschikt maakt dan een stedelijk distributiecentrum.</a:t>
            </a:r>
          </a:p>
          <a:p>
            <a:r>
              <a:rPr lang="nl-NL" sz="1600" dirty="0"/>
              <a:t>Elektrificatie van voertuigen wordt steeds gemakkelijker omdat er steeds meer verschillende modellen elektrische voertuigen beschikbaar zijn. Het levert de vervoerder soms voordeel op in de gestelde venstertijden en milieuzones, of het is vereist.</a:t>
            </a:r>
          </a:p>
          <a:p>
            <a:r>
              <a:rPr lang="nl-NL" sz="1600" dirty="0"/>
              <a:t>Elektrificatie verandert het aantal vervoersbewegingen niet, maar de impact ervan in termen van geluid en uitstoot wel.</a:t>
            </a:r>
          </a:p>
          <a:p>
            <a:endParaRPr lang="nl-NL" sz="1600" dirty="0"/>
          </a:p>
        </p:txBody>
      </p:sp>
      <p:sp>
        <p:nvSpPr>
          <p:cNvPr id="6" name="Date Placeholder 5"/>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FD649410-B1FE-4711-AB91-1C2A82FC2402}" type="slidenum">
              <a:rPr lang="nl-NL" smtClean="0"/>
              <a:pPr/>
              <a:t>28</a:t>
            </a:fld>
            <a:r>
              <a:rPr lang="nl-NL"/>
              <a:t> | Eindrapportage Veranderingen in koopgedrag</a:t>
            </a:r>
            <a:endParaRPr lang="nl-NL" dirty="0"/>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3.3</a:t>
            </a:r>
          </a:p>
        </p:txBody>
      </p:sp>
      <p:grpSp>
        <p:nvGrpSpPr>
          <p:cNvPr id="21" name="Group 20"/>
          <p:cNvGrpSpPr/>
          <p:nvPr/>
        </p:nvGrpSpPr>
        <p:grpSpPr>
          <a:xfrm>
            <a:off x="6957000" y="1179000"/>
            <a:ext cx="1889264" cy="515041"/>
            <a:chOff x="386047" y="4241577"/>
            <a:chExt cx="1889264" cy="515041"/>
          </a:xfrm>
        </p:grpSpPr>
        <p:grpSp>
          <p:nvGrpSpPr>
            <p:cNvPr id="22" name="Group 21"/>
            <p:cNvGrpSpPr/>
            <p:nvPr/>
          </p:nvGrpSpPr>
          <p:grpSpPr>
            <a:xfrm>
              <a:off x="386047" y="4351618"/>
              <a:ext cx="1289292" cy="302166"/>
              <a:chOff x="378790" y="2338911"/>
              <a:chExt cx="1289292" cy="302166"/>
            </a:xfrm>
          </p:grpSpPr>
          <p:grpSp>
            <p:nvGrpSpPr>
              <p:cNvPr id="24" name="Group 23"/>
              <p:cNvGrpSpPr/>
              <p:nvPr/>
            </p:nvGrpSpPr>
            <p:grpSpPr>
              <a:xfrm>
                <a:off x="1073223" y="2383453"/>
                <a:ext cx="594859" cy="236235"/>
                <a:chOff x="1001215" y="2986870"/>
                <a:chExt cx="594859" cy="236235"/>
              </a:xfrm>
            </p:grpSpPr>
            <p:sp>
              <p:nvSpPr>
                <p:cNvPr id="26" name="Oval 25"/>
                <p:cNvSpPr/>
                <p:nvPr/>
              </p:nvSpPr>
              <p:spPr>
                <a:xfrm>
                  <a:off x="1222425" y="2986870"/>
                  <a:ext cx="233749" cy="236235"/>
                </a:xfrm>
                <a:prstGeom prst="ellipse">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7" name="Straight Connector 26"/>
                <p:cNvCxnSpPr/>
                <p:nvPr/>
              </p:nvCxnSpPr>
              <p:spPr>
                <a:xfrm>
                  <a:off x="1001215" y="3104987"/>
                  <a:ext cx="186409" cy="0"/>
                </a:xfrm>
                <a:prstGeom prst="line">
                  <a:avLst/>
                </a:prstGeom>
                <a:ln w="57150">
                  <a:solidFill>
                    <a:schemeClr val="accent5"/>
                  </a:solidFill>
                  <a:tailEnd type="triangle" w="med" len="sm"/>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flipV="1">
                  <a:off x="1485288" y="3104987"/>
                  <a:ext cx="110786" cy="1"/>
                </a:xfrm>
                <a:prstGeom prst="line">
                  <a:avLst/>
                </a:prstGeom>
                <a:ln w="25400">
                  <a:solidFill>
                    <a:schemeClr val="accent5"/>
                  </a:solidFill>
                  <a:tailEnd type="triangle" w="med" len="sm"/>
                </a:ln>
              </p:spPr>
              <p:style>
                <a:lnRef idx="1">
                  <a:schemeClr val="accent6"/>
                </a:lnRef>
                <a:fillRef idx="0">
                  <a:schemeClr val="accent6"/>
                </a:fillRef>
                <a:effectRef idx="0">
                  <a:schemeClr val="accent6"/>
                </a:effectRef>
                <a:fontRef idx="minor">
                  <a:schemeClr val="tx1"/>
                </a:fontRef>
              </p:style>
            </p:cxnSp>
          </p:grpSp>
          <p:pic>
            <p:nvPicPr>
              <p:cNvPr id="25" name="Picture 2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378790" y="2338911"/>
                <a:ext cx="591395" cy="302166"/>
              </a:xfrm>
              <a:prstGeom prst="rect">
                <a:avLst/>
              </a:prstGeom>
            </p:spPr>
          </p:pic>
        </p:grpSp>
        <p:pic>
          <p:nvPicPr>
            <p:cNvPr id="23" name="Picture 22"/>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60270" y="4241577"/>
              <a:ext cx="515041" cy="515041"/>
            </a:xfrm>
            <a:prstGeom prst="rect">
              <a:avLst/>
            </a:prstGeom>
          </p:spPr>
        </p:pic>
      </p:grpSp>
      <p:sp>
        <p:nvSpPr>
          <p:cNvPr id="29" name="Freeform: Shape 28"/>
          <p:cNvSpPr/>
          <p:nvPr/>
        </p:nvSpPr>
        <p:spPr>
          <a:xfrm rot="20700000">
            <a:off x="8505093" y="1409988"/>
            <a:ext cx="109206" cy="136315"/>
          </a:xfrm>
          <a:custGeom>
            <a:avLst/>
            <a:gdLst>
              <a:gd name="connsiteX0" fmla="*/ 328613 w 414338"/>
              <a:gd name="connsiteY0" fmla="*/ 0 h 1047750"/>
              <a:gd name="connsiteX1" fmla="*/ 0 w 414338"/>
              <a:gd name="connsiteY1" fmla="*/ 561975 h 1047750"/>
              <a:gd name="connsiteX2" fmla="*/ 200025 w 414338"/>
              <a:gd name="connsiteY2" fmla="*/ 561975 h 1047750"/>
              <a:gd name="connsiteX3" fmla="*/ 14288 w 414338"/>
              <a:gd name="connsiteY3" fmla="*/ 1047750 h 1047750"/>
              <a:gd name="connsiteX4" fmla="*/ 414338 w 414338"/>
              <a:gd name="connsiteY4" fmla="*/ 447675 h 1047750"/>
              <a:gd name="connsiteX5" fmla="*/ 238125 w 414338"/>
              <a:gd name="connsiteY5" fmla="*/ 447675 h 1047750"/>
              <a:gd name="connsiteX6" fmla="*/ 328613 w 414338"/>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8" h="1047750">
                <a:moveTo>
                  <a:pt x="328613" y="0"/>
                </a:moveTo>
                <a:lnTo>
                  <a:pt x="0" y="561975"/>
                </a:lnTo>
                <a:lnTo>
                  <a:pt x="200025" y="561975"/>
                </a:lnTo>
                <a:lnTo>
                  <a:pt x="14288" y="1047750"/>
                </a:lnTo>
                <a:lnTo>
                  <a:pt x="414338" y="447675"/>
                </a:lnTo>
                <a:lnTo>
                  <a:pt x="238125" y="447675"/>
                </a:lnTo>
                <a:lnTo>
                  <a:pt x="3286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918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stadsdistributie trends</a:t>
            </a:r>
            <a:br>
              <a:rPr lang="nl-NL" dirty="0"/>
            </a:br>
            <a:r>
              <a:rPr lang="nl-NL" dirty="0"/>
              <a:t>	</a:t>
            </a:r>
            <a:r>
              <a:rPr lang="nl-NL" sz="1600" dirty="0"/>
              <a:t>Stedelijke hubs en elektrificatie</a:t>
            </a:r>
          </a:p>
        </p:txBody>
      </p:sp>
      <p:sp>
        <p:nvSpPr>
          <p:cNvPr id="14" name="Content Placeholder 13"/>
          <p:cNvSpPr>
            <a:spLocks noGrp="1"/>
          </p:cNvSpPr>
          <p:nvPr>
            <p:ph idx="1"/>
          </p:nvPr>
        </p:nvSpPr>
        <p:spPr/>
        <p:txBody>
          <a:bodyPr/>
          <a:lstStyle/>
          <a:p>
            <a:pPr marL="0" indent="0">
              <a:buNone/>
            </a:pPr>
            <a:r>
              <a:rPr lang="nl-NL" b="1" dirty="0"/>
              <a:t>Voorbeelden:</a:t>
            </a:r>
          </a:p>
          <a:p>
            <a:r>
              <a:rPr lang="nl-NL" sz="1600" dirty="0"/>
              <a:t>Bedrijven als PostNL en UPS rijden met soms met elektrische voertuigen op korte afstanden.</a:t>
            </a:r>
          </a:p>
          <a:p>
            <a:r>
              <a:rPr lang="nl-NL" sz="1600" dirty="0"/>
              <a:t>Stadslogistiek Delft – Bundelt alle lading van PostNL voor duurzame stadslogistiek in Delft. Oorspronkelijk gericht op B2B maar vanwege het gebruik aan volume nu ook B2C van PostNL. Dergelijke concepten vereisen volume en in de B2B markt is er weinig behoefde van winkels om te veranderen. Andere vervoerders willen zelf hun B2C pakketvolume houden en zijn daarom niet gericht op samenwerking.</a:t>
            </a:r>
          </a:p>
          <a:p>
            <a:r>
              <a:rPr lang="nl-NL" sz="1600" dirty="0"/>
              <a:t>Binnenstadservice – Bezorgadres aanpassen naar het distributiecentrum van binnenstadservice en verdere bezorging per fiets of CNG/elektrische vrachtwagen. Vervoerders betalen binnenstadservice in Maastricht. Stad is krap en relatief ver weg; efficiëntievoordeel door dit af te stoten naar binnenstadservice. </a:t>
            </a:r>
          </a:p>
          <a:p>
            <a:endParaRPr lang="nl-NL" dirty="0"/>
          </a:p>
        </p:txBody>
      </p:sp>
      <p:sp>
        <p:nvSpPr>
          <p:cNvPr id="6" name="Date Placeholder 5"/>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FD649410-B1FE-4711-AB91-1C2A82FC2402}" type="slidenum">
              <a:rPr lang="nl-NL" smtClean="0"/>
              <a:pPr/>
              <a:t>29</a:t>
            </a:fld>
            <a:r>
              <a:rPr lang="nl-NL"/>
              <a:t> | Eindrapportage Veranderingen in koopgedrag</a:t>
            </a:r>
            <a:endParaRPr lang="nl-NL" dirty="0"/>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3.3</a:t>
            </a:r>
          </a:p>
        </p:txBody>
      </p:sp>
      <p:grpSp>
        <p:nvGrpSpPr>
          <p:cNvPr id="21" name="Group 20"/>
          <p:cNvGrpSpPr/>
          <p:nvPr/>
        </p:nvGrpSpPr>
        <p:grpSpPr>
          <a:xfrm>
            <a:off x="6957000" y="1179000"/>
            <a:ext cx="1889264" cy="515041"/>
            <a:chOff x="386047" y="4258242"/>
            <a:chExt cx="1889264" cy="515041"/>
          </a:xfrm>
        </p:grpSpPr>
        <p:grpSp>
          <p:nvGrpSpPr>
            <p:cNvPr id="22" name="Group 21"/>
            <p:cNvGrpSpPr/>
            <p:nvPr/>
          </p:nvGrpSpPr>
          <p:grpSpPr>
            <a:xfrm>
              <a:off x="386047" y="4363193"/>
              <a:ext cx="1289292" cy="302166"/>
              <a:chOff x="378790" y="2350486"/>
              <a:chExt cx="1289292" cy="302166"/>
            </a:xfrm>
          </p:grpSpPr>
          <p:grpSp>
            <p:nvGrpSpPr>
              <p:cNvPr id="24" name="Group 23"/>
              <p:cNvGrpSpPr/>
              <p:nvPr/>
            </p:nvGrpSpPr>
            <p:grpSpPr>
              <a:xfrm>
                <a:off x="1073223" y="2383453"/>
                <a:ext cx="594859" cy="236235"/>
                <a:chOff x="1001215" y="2986870"/>
                <a:chExt cx="594859" cy="236235"/>
              </a:xfrm>
            </p:grpSpPr>
            <p:sp>
              <p:nvSpPr>
                <p:cNvPr id="26" name="Oval 25"/>
                <p:cNvSpPr/>
                <p:nvPr/>
              </p:nvSpPr>
              <p:spPr>
                <a:xfrm>
                  <a:off x="1222425" y="2986870"/>
                  <a:ext cx="233749" cy="236235"/>
                </a:xfrm>
                <a:prstGeom prst="ellipse">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7" name="Straight Connector 26"/>
                <p:cNvCxnSpPr/>
                <p:nvPr/>
              </p:nvCxnSpPr>
              <p:spPr>
                <a:xfrm>
                  <a:off x="1001215" y="3104987"/>
                  <a:ext cx="186409" cy="0"/>
                </a:xfrm>
                <a:prstGeom prst="line">
                  <a:avLst/>
                </a:prstGeom>
                <a:ln w="57150">
                  <a:solidFill>
                    <a:schemeClr val="accent5"/>
                  </a:solidFill>
                  <a:tailEnd type="triangle" w="med" len="sm"/>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flipV="1">
                  <a:off x="1485288" y="3104987"/>
                  <a:ext cx="110786" cy="1"/>
                </a:xfrm>
                <a:prstGeom prst="line">
                  <a:avLst/>
                </a:prstGeom>
                <a:ln w="25400">
                  <a:solidFill>
                    <a:schemeClr val="accent5"/>
                  </a:solidFill>
                  <a:tailEnd type="triangle" w="med" len="sm"/>
                </a:ln>
              </p:spPr>
              <p:style>
                <a:lnRef idx="1">
                  <a:schemeClr val="accent6"/>
                </a:lnRef>
                <a:fillRef idx="0">
                  <a:schemeClr val="accent6"/>
                </a:fillRef>
                <a:effectRef idx="0">
                  <a:schemeClr val="accent6"/>
                </a:effectRef>
                <a:fontRef idx="minor">
                  <a:schemeClr val="tx1"/>
                </a:fontRef>
              </p:style>
            </p:cxnSp>
          </p:grpSp>
          <p:pic>
            <p:nvPicPr>
              <p:cNvPr id="25" name="Picture 2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378790" y="2350486"/>
                <a:ext cx="591395" cy="302166"/>
              </a:xfrm>
              <a:prstGeom prst="rect">
                <a:avLst/>
              </a:prstGeom>
            </p:spPr>
          </p:pic>
        </p:grpSp>
        <p:pic>
          <p:nvPicPr>
            <p:cNvPr id="23" name="Picture 22"/>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60270" y="4258242"/>
              <a:ext cx="515041" cy="515041"/>
            </a:xfrm>
            <a:prstGeom prst="rect">
              <a:avLst/>
            </a:prstGeom>
          </p:spPr>
        </p:pic>
      </p:grpSp>
      <p:sp>
        <p:nvSpPr>
          <p:cNvPr id="29" name="Freeform: Shape 28"/>
          <p:cNvSpPr/>
          <p:nvPr/>
        </p:nvSpPr>
        <p:spPr>
          <a:xfrm rot="20700000">
            <a:off x="8505093" y="1409988"/>
            <a:ext cx="109206" cy="136315"/>
          </a:xfrm>
          <a:custGeom>
            <a:avLst/>
            <a:gdLst>
              <a:gd name="connsiteX0" fmla="*/ 328613 w 414338"/>
              <a:gd name="connsiteY0" fmla="*/ 0 h 1047750"/>
              <a:gd name="connsiteX1" fmla="*/ 0 w 414338"/>
              <a:gd name="connsiteY1" fmla="*/ 561975 h 1047750"/>
              <a:gd name="connsiteX2" fmla="*/ 200025 w 414338"/>
              <a:gd name="connsiteY2" fmla="*/ 561975 h 1047750"/>
              <a:gd name="connsiteX3" fmla="*/ 14288 w 414338"/>
              <a:gd name="connsiteY3" fmla="*/ 1047750 h 1047750"/>
              <a:gd name="connsiteX4" fmla="*/ 414338 w 414338"/>
              <a:gd name="connsiteY4" fmla="*/ 447675 h 1047750"/>
              <a:gd name="connsiteX5" fmla="*/ 238125 w 414338"/>
              <a:gd name="connsiteY5" fmla="*/ 447675 h 1047750"/>
              <a:gd name="connsiteX6" fmla="*/ 328613 w 414338"/>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8" h="1047750">
                <a:moveTo>
                  <a:pt x="328613" y="0"/>
                </a:moveTo>
                <a:lnTo>
                  <a:pt x="0" y="561975"/>
                </a:lnTo>
                <a:lnTo>
                  <a:pt x="200025" y="561975"/>
                </a:lnTo>
                <a:lnTo>
                  <a:pt x="14288" y="1047750"/>
                </a:lnTo>
                <a:lnTo>
                  <a:pt x="414338" y="447675"/>
                </a:lnTo>
                <a:lnTo>
                  <a:pt x="238125" y="447675"/>
                </a:lnTo>
                <a:lnTo>
                  <a:pt x="3286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0562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nl-NL" dirty="0"/>
              <a:t>1.1	Slimme en Gezonde stad programma en kennisvragen</a:t>
            </a:r>
          </a:p>
          <a:p>
            <a:pPr marL="0" indent="0">
              <a:buNone/>
            </a:pPr>
            <a:endParaRPr lang="nl-NL" dirty="0"/>
          </a:p>
          <a:p>
            <a:pPr marL="0" indent="0">
              <a:buNone/>
            </a:pPr>
            <a:r>
              <a:rPr lang="nl-NL" dirty="0"/>
              <a:t>1.2	Kennisvraag gemeente Groningen</a:t>
            </a:r>
          </a:p>
          <a:p>
            <a:pPr marL="0" indent="0">
              <a:buNone/>
            </a:pPr>
            <a:endParaRPr lang="nl-NL" dirty="0"/>
          </a:p>
          <a:p>
            <a:pPr marL="0" indent="0">
              <a:buNone/>
            </a:pPr>
            <a:r>
              <a:rPr lang="nl-NL" dirty="0"/>
              <a:t>1.3	Aanpak</a:t>
            </a:r>
          </a:p>
          <a:p>
            <a:pPr marL="0" indent="0">
              <a:buNone/>
            </a:pPr>
            <a:endParaRPr lang="nl-NL" dirty="0"/>
          </a:p>
          <a:p>
            <a:pPr marL="0" indent="0">
              <a:buNone/>
            </a:pPr>
            <a:endParaRPr lang="nl-NL" dirty="0"/>
          </a:p>
          <a:p>
            <a:endParaRPr lang="nl-NL" dirty="0"/>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D8F3BA0C-2775-42B6-8EE6-9954821A1CC4}" type="slidenum">
              <a:rPr lang="nl-NL" smtClean="0"/>
              <a:t>3</a:t>
            </a:fld>
            <a:r>
              <a:rPr lang="nl-NL" dirty="0"/>
              <a:t> | Eindrapportage Veranderingen in koopgedrag</a:t>
            </a:r>
          </a:p>
        </p:txBody>
      </p:sp>
      <p:sp>
        <p:nvSpPr>
          <p:cNvPr id="6" name="Title 1"/>
          <p:cNvSpPr txBox="1">
            <a:spLocks/>
          </p:cNvSpPr>
          <p:nvPr/>
        </p:nvSpPr>
        <p:spPr>
          <a:xfrm>
            <a:off x="556486" y="1118872"/>
            <a:ext cx="8054114" cy="720000"/>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800" b="1" kern="1200" cap="all" spc="0">
                <a:solidFill>
                  <a:schemeClr val="tx2"/>
                </a:solidFill>
                <a:latin typeface="Arial Black"/>
                <a:ea typeface="+mj-ea"/>
                <a:cs typeface="Arial Black"/>
              </a:defRPr>
            </a:lvl1pPr>
          </a:lstStyle>
          <a:p>
            <a:r>
              <a:rPr lang="nl-NL" sz="2400" dirty="0"/>
              <a:t>	inleiding</a:t>
            </a:r>
          </a:p>
          <a:p>
            <a:r>
              <a:rPr lang="nl-NL" sz="1600" dirty="0"/>
              <a:t>	</a:t>
            </a:r>
          </a:p>
        </p:txBody>
      </p:sp>
      <p:sp>
        <p:nvSpPr>
          <p:cNvPr id="8" name="Rectangle 7"/>
          <p:cNvSpPr/>
          <p:nvPr/>
        </p:nvSpPr>
        <p:spPr>
          <a:xfrm>
            <a:off x="554410" y="1118872"/>
            <a:ext cx="720000" cy="72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a:t>
            </a:r>
          </a:p>
        </p:txBody>
      </p:sp>
    </p:spTree>
    <p:extLst>
      <p:ext uri="{BB962C8B-B14F-4D97-AF65-F5344CB8AC3E}">
        <p14:creationId xmlns:p14="http://schemas.microsoft.com/office/powerpoint/2010/main" val="41696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stadsdistributie trends 			</a:t>
            </a:r>
            <a:r>
              <a:rPr lang="nl-NL" sz="1600" dirty="0"/>
              <a:t>Onbemande afhaalpunten</a:t>
            </a:r>
          </a:p>
        </p:txBody>
      </p:sp>
      <p:sp>
        <p:nvSpPr>
          <p:cNvPr id="14" name="Content Placeholder 13"/>
          <p:cNvSpPr>
            <a:spLocks noGrp="1"/>
          </p:cNvSpPr>
          <p:nvPr>
            <p:ph idx="1"/>
          </p:nvPr>
        </p:nvSpPr>
        <p:spPr>
          <a:xfrm>
            <a:off x="556485" y="1988840"/>
            <a:ext cx="8073593" cy="4374504"/>
          </a:xfrm>
        </p:spPr>
        <p:txBody>
          <a:bodyPr/>
          <a:lstStyle/>
          <a:p>
            <a:r>
              <a:rPr lang="nl-NL" sz="1600" dirty="0"/>
              <a:t>In Nederland is de dichtheid van bemande afhaalpunten als supermarkten relatief hoog. In Duitsland ligt dit anders waardoor een kluissysteem daar meer succes heeft. DHL biedt hier 3000 ‘</a:t>
            </a:r>
            <a:r>
              <a:rPr lang="nl-NL" sz="1600" dirty="0" err="1"/>
              <a:t>packstationen</a:t>
            </a:r>
            <a:r>
              <a:rPr lang="nl-NL" sz="1600" dirty="0"/>
              <a:t>’ aan.</a:t>
            </a:r>
          </a:p>
          <a:p>
            <a:r>
              <a:rPr lang="nl-NL" sz="1600" dirty="0"/>
              <a:t>Wie betaalt het kluisje? Gemeente of consument. De Nederlandse vervoerders voelen geen urgentie en doen tot wel 3 pogingen om te bezorgen. </a:t>
            </a:r>
          </a:p>
          <a:p>
            <a:pPr marL="0" indent="0">
              <a:buNone/>
            </a:pPr>
            <a:r>
              <a:rPr lang="nl-NL" b="1" dirty="0"/>
              <a:t>Voorbeelden:</a:t>
            </a:r>
          </a:p>
          <a:p>
            <a:pPr>
              <a:lnSpc>
                <a:spcPct val="100000"/>
              </a:lnSpc>
            </a:pPr>
            <a:r>
              <a:rPr lang="nl-NL" sz="1600" dirty="0"/>
              <a:t>Nederlandse concepten richten zich op sociale initiatieven en de werkgever.</a:t>
            </a:r>
          </a:p>
          <a:p>
            <a:pPr lvl="1">
              <a:lnSpc>
                <a:spcPct val="100000"/>
              </a:lnSpc>
            </a:pPr>
            <a:r>
              <a:rPr lang="nl-NL" sz="1600" dirty="0"/>
              <a:t>Deburen.nl, Bringme.com of mypup.nl </a:t>
            </a:r>
          </a:p>
          <a:p>
            <a:pPr lvl="3">
              <a:lnSpc>
                <a:spcPct val="100000"/>
              </a:lnSpc>
            </a:pPr>
            <a:r>
              <a:rPr lang="nl-NL" sz="1600" dirty="0"/>
              <a:t>Kluisjeswand op kantoorlocatie maakt werknemers productiever, ontlast de receptie en is tevens bruikbaar voor interne logistiek.</a:t>
            </a:r>
          </a:p>
          <a:p>
            <a:pPr lvl="1">
              <a:lnSpc>
                <a:spcPct val="100000"/>
              </a:lnSpc>
            </a:pPr>
            <a:r>
              <a:rPr lang="nl-NL" sz="1600" dirty="0"/>
              <a:t>Myconfy.com of viatim.nl</a:t>
            </a:r>
          </a:p>
          <a:p>
            <a:pPr lvl="3">
              <a:lnSpc>
                <a:spcPct val="100000"/>
              </a:lnSpc>
            </a:pPr>
            <a:r>
              <a:rPr lang="nl-NL" sz="1600" dirty="0"/>
              <a:t>Hiermee kan de ontvanger zelf bepalen wie </a:t>
            </a:r>
            <a:r>
              <a:rPr lang="nl-NL" sz="1600" dirty="0" err="1"/>
              <a:t>ziijn</a:t>
            </a:r>
            <a:r>
              <a:rPr lang="nl-NL" sz="1600" dirty="0"/>
              <a:t> of haar pakketje mag ontvangen in de buurt. Deze persoon dienst als een soort hub op wijkniveau.</a:t>
            </a:r>
          </a:p>
          <a:p>
            <a:endParaRPr lang="nl-NL" dirty="0"/>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C768BF6A-8AE5-432C-9052-D7EFF976828F}" type="slidenum">
              <a:rPr lang="nl-NL" smtClean="0"/>
              <a:t>30</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3.4</a:t>
            </a:r>
          </a:p>
        </p:txBody>
      </p:sp>
      <p:sp>
        <p:nvSpPr>
          <p:cNvPr id="27" name="Freeform: Shape 26"/>
          <p:cNvSpPr/>
          <p:nvPr/>
        </p:nvSpPr>
        <p:spPr>
          <a:xfrm rot="20700000">
            <a:off x="8505093" y="1409988"/>
            <a:ext cx="109206" cy="136315"/>
          </a:xfrm>
          <a:custGeom>
            <a:avLst/>
            <a:gdLst>
              <a:gd name="connsiteX0" fmla="*/ 328613 w 414338"/>
              <a:gd name="connsiteY0" fmla="*/ 0 h 1047750"/>
              <a:gd name="connsiteX1" fmla="*/ 0 w 414338"/>
              <a:gd name="connsiteY1" fmla="*/ 561975 h 1047750"/>
              <a:gd name="connsiteX2" fmla="*/ 200025 w 414338"/>
              <a:gd name="connsiteY2" fmla="*/ 561975 h 1047750"/>
              <a:gd name="connsiteX3" fmla="*/ 14288 w 414338"/>
              <a:gd name="connsiteY3" fmla="*/ 1047750 h 1047750"/>
              <a:gd name="connsiteX4" fmla="*/ 414338 w 414338"/>
              <a:gd name="connsiteY4" fmla="*/ 447675 h 1047750"/>
              <a:gd name="connsiteX5" fmla="*/ 238125 w 414338"/>
              <a:gd name="connsiteY5" fmla="*/ 447675 h 1047750"/>
              <a:gd name="connsiteX6" fmla="*/ 328613 w 414338"/>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8" h="1047750">
                <a:moveTo>
                  <a:pt x="328613" y="0"/>
                </a:moveTo>
                <a:lnTo>
                  <a:pt x="0" y="561975"/>
                </a:lnTo>
                <a:lnTo>
                  <a:pt x="200025" y="561975"/>
                </a:lnTo>
                <a:lnTo>
                  <a:pt x="14288" y="1047750"/>
                </a:lnTo>
                <a:lnTo>
                  <a:pt x="414338" y="447675"/>
                </a:lnTo>
                <a:lnTo>
                  <a:pt x="238125" y="447675"/>
                </a:lnTo>
                <a:lnTo>
                  <a:pt x="3286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6" name="Straight Connector 15"/>
          <p:cNvCxnSpPr/>
          <p:nvPr/>
        </p:nvCxnSpPr>
        <p:spPr>
          <a:xfrm>
            <a:off x="7613439" y="1461747"/>
            <a:ext cx="186409" cy="0"/>
          </a:xfrm>
          <a:prstGeom prst="line">
            <a:avLst/>
          </a:prstGeom>
          <a:ln w="57150">
            <a:solidFill>
              <a:srgbClr val="D4A40B"/>
            </a:solidFill>
            <a:tailEnd type="triangle" w="med" len="sm"/>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flipV="1">
            <a:off x="8201909" y="1233129"/>
            <a:ext cx="127372" cy="127180"/>
          </a:xfrm>
          <a:prstGeom prst="line">
            <a:avLst/>
          </a:prstGeom>
          <a:ln w="25400">
            <a:solidFill>
              <a:srgbClr val="D4A40B"/>
            </a:solidFill>
            <a:headEnd type="triangle"/>
            <a:tailEnd type="none" w="med" len="sm"/>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flipV="1">
            <a:off x="8247609" y="1467606"/>
            <a:ext cx="110786" cy="1"/>
          </a:xfrm>
          <a:prstGeom prst="line">
            <a:avLst/>
          </a:prstGeom>
          <a:ln w="25400">
            <a:solidFill>
              <a:srgbClr val="D4A40B"/>
            </a:solidFill>
            <a:headEnd type="triangle"/>
            <a:tailEnd type="none" w="med" len="sm"/>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rot="5400000" flipV="1">
            <a:off x="8201813" y="1575000"/>
            <a:ext cx="127372" cy="127180"/>
          </a:xfrm>
          <a:prstGeom prst="line">
            <a:avLst/>
          </a:prstGeom>
          <a:ln w="25400">
            <a:solidFill>
              <a:srgbClr val="D4A40B"/>
            </a:solidFill>
            <a:headEnd type="triangle"/>
            <a:tailEnd type="none" w="med" len="sm"/>
          </a:ln>
        </p:spPr>
        <p:style>
          <a:lnRef idx="1">
            <a:schemeClr val="accent6"/>
          </a:lnRef>
          <a:fillRef idx="0">
            <a:schemeClr val="accent6"/>
          </a:fillRef>
          <a:effectRef idx="0">
            <a:schemeClr val="accent6"/>
          </a:effectRef>
          <a:fontRef idx="minor">
            <a:schemeClr val="tx1"/>
          </a:fontRef>
        </p:style>
      </p:cxnSp>
      <p:pic>
        <p:nvPicPr>
          <p:cNvPr id="29" name="Picture 28"/>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957000" y="1328951"/>
            <a:ext cx="591395" cy="302166"/>
          </a:xfrm>
          <a:prstGeom prst="rect">
            <a:avLst/>
          </a:prstGeom>
        </p:spPr>
      </p:pic>
      <p:pic>
        <p:nvPicPr>
          <p:cNvPr id="30" name="Picture 29"/>
          <p:cNvPicPr>
            <a:picLocks noChangeAspect="1"/>
          </p:cNvPicPr>
          <p:nvPr/>
        </p:nvPicPr>
        <p:blipFill rotWithShape="1">
          <a:blip r:embed="rId4">
            <a:duotone>
              <a:schemeClr val="accent3">
                <a:shade val="45000"/>
                <a:satMod val="135000"/>
              </a:schemeClr>
              <a:prstClr val="white"/>
            </a:duotone>
          </a:blip>
          <a:srcRect l="12098" t="6611" r="18902" b="15032"/>
          <a:stretch/>
        </p:blipFill>
        <p:spPr>
          <a:xfrm>
            <a:off x="8390545" y="1339920"/>
            <a:ext cx="359938" cy="306560"/>
          </a:xfrm>
          <a:prstGeom prst="rect">
            <a:avLst/>
          </a:prstGeom>
        </p:spPr>
      </p:pic>
      <p:pic>
        <p:nvPicPr>
          <p:cNvPr id="31" name="Picture 30"/>
          <p:cNvPicPr>
            <a:picLocks noChangeAspect="1"/>
          </p:cNvPicPr>
          <p:nvPr/>
        </p:nvPicPr>
        <p:blipFill rotWithShape="1">
          <a:blip r:embed="rId4">
            <a:duotone>
              <a:schemeClr val="accent3">
                <a:shade val="45000"/>
                <a:satMod val="135000"/>
              </a:schemeClr>
              <a:prstClr val="white"/>
            </a:duotone>
          </a:blip>
          <a:srcRect l="12098" t="6611" r="18902" b="15032"/>
          <a:stretch/>
        </p:blipFill>
        <p:spPr>
          <a:xfrm>
            <a:off x="8390545" y="1019709"/>
            <a:ext cx="359938" cy="306560"/>
          </a:xfrm>
          <a:prstGeom prst="rect">
            <a:avLst/>
          </a:prstGeom>
        </p:spPr>
      </p:pic>
      <p:pic>
        <p:nvPicPr>
          <p:cNvPr id="32" name="Picture 31"/>
          <p:cNvPicPr>
            <a:picLocks noChangeAspect="1"/>
          </p:cNvPicPr>
          <p:nvPr/>
        </p:nvPicPr>
        <p:blipFill rotWithShape="1">
          <a:blip r:embed="rId4">
            <a:duotone>
              <a:schemeClr val="accent3">
                <a:shade val="45000"/>
                <a:satMod val="135000"/>
              </a:schemeClr>
              <a:prstClr val="white"/>
            </a:duotone>
          </a:blip>
          <a:srcRect l="12098" t="6611" r="18902" b="15032"/>
          <a:stretch/>
        </p:blipFill>
        <p:spPr>
          <a:xfrm>
            <a:off x="8390545" y="1669798"/>
            <a:ext cx="359938" cy="306560"/>
          </a:xfrm>
          <a:prstGeom prst="rect">
            <a:avLst/>
          </a:prstGeom>
        </p:spPr>
      </p:pic>
      <p:grpSp>
        <p:nvGrpSpPr>
          <p:cNvPr id="33" name="Group 32"/>
          <p:cNvGrpSpPr/>
          <p:nvPr/>
        </p:nvGrpSpPr>
        <p:grpSpPr>
          <a:xfrm>
            <a:off x="7835441" y="1508921"/>
            <a:ext cx="308151" cy="280452"/>
            <a:chOff x="1212287" y="4137225"/>
            <a:chExt cx="478270" cy="435279"/>
          </a:xfrm>
        </p:grpSpPr>
        <p:grpSp>
          <p:nvGrpSpPr>
            <p:cNvPr id="34" name="Group 33"/>
            <p:cNvGrpSpPr/>
            <p:nvPr/>
          </p:nvGrpSpPr>
          <p:grpSpPr>
            <a:xfrm>
              <a:off x="1212287" y="4137225"/>
              <a:ext cx="478270" cy="393070"/>
              <a:chOff x="3373730" y="3140968"/>
              <a:chExt cx="591778" cy="486357"/>
            </a:xfrm>
          </p:grpSpPr>
          <p:sp>
            <p:nvSpPr>
              <p:cNvPr id="36" name="Rectangle: Rounded Corners 35"/>
              <p:cNvSpPr/>
              <p:nvPr/>
            </p:nvSpPr>
            <p:spPr>
              <a:xfrm>
                <a:off x="3414148" y="3140968"/>
                <a:ext cx="509780" cy="481154"/>
              </a:xfrm>
              <a:prstGeom prst="roundRect">
                <a:avLst>
                  <a:gd name="adj" fmla="val 8254"/>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37" name="Group 36"/>
              <p:cNvGrpSpPr/>
              <p:nvPr/>
            </p:nvGrpSpPr>
            <p:grpSpPr>
              <a:xfrm>
                <a:off x="3373730" y="3140968"/>
                <a:ext cx="591778" cy="486357"/>
                <a:chOff x="3373730" y="3140968"/>
                <a:chExt cx="591778" cy="486357"/>
              </a:xfrm>
            </p:grpSpPr>
            <p:sp>
              <p:nvSpPr>
                <p:cNvPr id="38" name="Rectangle 37"/>
                <p:cNvSpPr/>
                <p:nvPr/>
              </p:nvSpPr>
              <p:spPr>
                <a:xfrm>
                  <a:off x="3373730" y="3561751"/>
                  <a:ext cx="591778" cy="6557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39" name="Straight Connector 38"/>
                <p:cNvCxnSpPr/>
                <p:nvPr/>
              </p:nvCxnSpPr>
              <p:spPr>
                <a:xfrm>
                  <a:off x="3762000" y="3140968"/>
                  <a:ext cx="0" cy="41880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3582000" y="3140968"/>
                  <a:ext cx="0" cy="41880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a:off x="3420667" y="3294000"/>
                  <a:ext cx="50978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3420667" y="3429000"/>
                  <a:ext cx="50978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43" name="Rectangle 42"/>
                <p:cNvSpPr/>
                <p:nvPr/>
              </p:nvSpPr>
              <p:spPr>
                <a:xfrm>
                  <a:off x="3463039"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p:cNvSpPr/>
                <p:nvPr/>
              </p:nvSpPr>
              <p:spPr>
                <a:xfrm>
                  <a:off x="3632876"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p:cNvSpPr/>
                <p:nvPr/>
              </p:nvSpPr>
              <p:spPr>
                <a:xfrm>
                  <a:off x="3806964" y="3229468"/>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p:cNvSpPr/>
                <p:nvPr/>
              </p:nvSpPr>
              <p:spPr>
                <a:xfrm>
                  <a:off x="3463039"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7" name="Rectangle 46"/>
                <p:cNvSpPr/>
                <p:nvPr/>
              </p:nvSpPr>
              <p:spPr>
                <a:xfrm>
                  <a:off x="3632876"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8" name="Rectangle 47"/>
                <p:cNvSpPr/>
                <p:nvPr/>
              </p:nvSpPr>
              <p:spPr>
                <a:xfrm>
                  <a:off x="3806964" y="3363769"/>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tangle 48"/>
                <p:cNvSpPr/>
                <p:nvPr/>
              </p:nvSpPr>
              <p:spPr>
                <a:xfrm>
                  <a:off x="3463039"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0" name="Rectangle 49"/>
                <p:cNvSpPr/>
                <p:nvPr/>
              </p:nvSpPr>
              <p:spPr>
                <a:xfrm>
                  <a:off x="3632876"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tangle 50"/>
                <p:cNvSpPr/>
                <p:nvPr/>
              </p:nvSpPr>
              <p:spPr>
                <a:xfrm>
                  <a:off x="3806964" y="3495473"/>
                  <a:ext cx="72000" cy="3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pic>
          <p:nvPicPr>
            <p:cNvPr id="35" name="Picture 3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12599" y="4201449"/>
              <a:ext cx="371055" cy="371055"/>
            </a:xfrm>
            <a:prstGeom prst="rect">
              <a:avLst/>
            </a:prstGeom>
          </p:spPr>
        </p:pic>
      </p:grpSp>
      <p:pic>
        <p:nvPicPr>
          <p:cNvPr id="52" name="Picture 51"/>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31998" y="1135140"/>
            <a:ext cx="329099" cy="329099"/>
          </a:xfrm>
          <a:prstGeom prst="rect">
            <a:avLst/>
          </a:prstGeom>
        </p:spPr>
      </p:pic>
    </p:spTree>
    <p:extLst>
      <p:ext uri="{BB962C8B-B14F-4D97-AF65-F5344CB8AC3E}">
        <p14:creationId xmlns:p14="http://schemas.microsoft.com/office/powerpoint/2010/main" val="25987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stadsdistributie trends 	</a:t>
            </a:r>
            <a:r>
              <a:rPr lang="nl-NL" sz="1600" dirty="0"/>
              <a:t>Beleidsmatige tender</a:t>
            </a:r>
          </a:p>
        </p:txBody>
      </p:sp>
      <p:sp>
        <p:nvSpPr>
          <p:cNvPr id="14" name="Content Placeholder 13"/>
          <p:cNvSpPr>
            <a:spLocks noGrp="1"/>
          </p:cNvSpPr>
          <p:nvPr>
            <p:ph idx="1"/>
          </p:nvPr>
        </p:nvSpPr>
        <p:spPr/>
        <p:txBody>
          <a:bodyPr/>
          <a:lstStyle/>
          <a:p>
            <a:r>
              <a:rPr lang="nl-NL" dirty="0"/>
              <a:t>De overheid kan duurzame en gezonde initiatieven stimuleren door privileges te geven voor bijvoorbeeld extra ontheffingen en de venstertijden.</a:t>
            </a:r>
          </a:p>
          <a:p>
            <a:r>
              <a:rPr lang="nl-NL" dirty="0"/>
              <a:t>De overheid kan duurzame en gezonde initiatieven afdwingen door eisen te stellen met betrekking tot bijvoorbeeld ladingsgraad, milieunormen in de stad of op bepaalde straten en venstertijden. </a:t>
            </a:r>
          </a:p>
          <a:p>
            <a:r>
              <a:rPr lang="nl-NL" dirty="0"/>
              <a:t>Lokale ondernemers kunnen krachten bundelen en financieel voordeel behalen hebben bij een raamcontract door groter in te kopen bij bijvoorbeeld een fietskoerier.</a:t>
            </a:r>
          </a:p>
          <a:p>
            <a:r>
              <a:rPr lang="nl-NL" dirty="0"/>
              <a:t>Een tender uitschrijven voor stedelijke distributie maakt een partij verantwoordelijk voor de bezorging van een bepaald gebied. Dit biedt ruimte voor optimalisatie en meer efficiëntie. De vraag is echter of past binnen een juridisch kader en handhaafbaar is. </a:t>
            </a:r>
          </a:p>
          <a:p>
            <a:endParaRPr lang="nl-NL" dirty="0"/>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E5515CF5-E538-45A5-8161-9F754BA38FA7}" type="slidenum">
              <a:rPr lang="nl-NL" smtClean="0"/>
              <a:t>31</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3.5</a:t>
            </a:r>
          </a:p>
        </p:txBody>
      </p:sp>
      <p:pic>
        <p:nvPicPr>
          <p:cNvPr id="53" name="Picture 52"/>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452000" y="1118872"/>
            <a:ext cx="725153" cy="725153"/>
          </a:xfrm>
          <a:prstGeom prst="rect">
            <a:avLst/>
          </a:prstGeom>
        </p:spPr>
      </p:pic>
    </p:spTree>
    <p:extLst>
      <p:ext uri="{BB962C8B-B14F-4D97-AF65-F5344CB8AC3E}">
        <p14:creationId xmlns:p14="http://schemas.microsoft.com/office/powerpoint/2010/main" val="150603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Vertaling Vervoersbewegingen</a:t>
            </a:r>
            <a:br>
              <a:rPr lang="nl-NL" dirty="0"/>
            </a:br>
            <a:r>
              <a:rPr lang="nl-NL" dirty="0"/>
              <a:t>	</a:t>
            </a:r>
            <a:endParaRPr lang="nl-NL" sz="1400" dirty="0"/>
          </a:p>
        </p:txBody>
      </p:sp>
      <p:sp>
        <p:nvSpPr>
          <p:cNvPr id="10" name="Content Placeholder 9"/>
          <p:cNvSpPr>
            <a:spLocks noGrp="1"/>
          </p:cNvSpPr>
          <p:nvPr>
            <p:ph idx="1"/>
          </p:nvPr>
        </p:nvSpPr>
        <p:spPr>
          <a:xfrm>
            <a:off x="747000" y="1995584"/>
            <a:ext cx="8054114" cy="4374504"/>
          </a:xfrm>
        </p:spPr>
        <p:txBody>
          <a:bodyPr/>
          <a:lstStyle/>
          <a:p>
            <a:pPr marL="0" indent="0">
              <a:lnSpc>
                <a:spcPct val="100000"/>
              </a:lnSpc>
              <a:buClr>
                <a:schemeClr val="accent5"/>
              </a:buClr>
              <a:buNone/>
            </a:pPr>
            <a:r>
              <a:rPr lang="nl-NL" dirty="0"/>
              <a:t>3.1	De mogelijke impact van e-commerce</a:t>
            </a:r>
          </a:p>
          <a:p>
            <a:pPr marL="0" indent="0">
              <a:lnSpc>
                <a:spcPct val="100000"/>
              </a:lnSpc>
              <a:buClr>
                <a:schemeClr val="accent5"/>
              </a:buClr>
              <a:buNone/>
            </a:pPr>
            <a:endParaRPr lang="nl-NL" dirty="0"/>
          </a:p>
          <a:p>
            <a:pPr marL="0" indent="0">
              <a:lnSpc>
                <a:spcPct val="100000"/>
              </a:lnSpc>
              <a:buClr>
                <a:schemeClr val="accent5"/>
              </a:buClr>
              <a:buNone/>
            </a:pPr>
            <a:r>
              <a:rPr lang="nl-NL" dirty="0"/>
              <a:t>3.2	Hoeveelheid bestelauto’s</a:t>
            </a:r>
          </a:p>
          <a:p>
            <a:pPr marL="0" indent="0">
              <a:lnSpc>
                <a:spcPct val="100000"/>
              </a:lnSpc>
              <a:buClr>
                <a:schemeClr val="accent5"/>
              </a:buClr>
              <a:buNone/>
            </a:pPr>
            <a:r>
              <a:rPr lang="nl-NL" dirty="0"/>
              <a:t>	</a:t>
            </a:r>
          </a:p>
          <a:p>
            <a:pPr marL="0" indent="0">
              <a:lnSpc>
                <a:spcPct val="100000"/>
              </a:lnSpc>
              <a:buClr>
                <a:schemeClr val="accent5"/>
              </a:buClr>
              <a:buNone/>
            </a:pPr>
            <a:r>
              <a:rPr lang="nl-NL" dirty="0"/>
              <a:t>3.2	Impact van het veranderende winkelgedrag en de oplossingen</a:t>
            </a:r>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3B7D0455-D61F-49D5-B65D-D3F15409DCAA}" type="slidenum">
              <a:rPr lang="nl-NL" smtClean="0"/>
              <a:t>32</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4</a:t>
            </a:r>
          </a:p>
        </p:txBody>
      </p:sp>
    </p:spTree>
    <p:extLst>
      <p:ext uri="{BB962C8B-B14F-4D97-AF65-F5344CB8AC3E}">
        <p14:creationId xmlns:p14="http://schemas.microsoft.com/office/powerpoint/2010/main" val="10111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52000" y="1988840"/>
            <a:ext cx="8820000" cy="4374504"/>
          </a:xfrm>
        </p:spPr>
        <p:txBody>
          <a:bodyPr/>
          <a:lstStyle/>
          <a:p>
            <a:pPr marL="0" indent="0">
              <a:buNone/>
            </a:pPr>
            <a:r>
              <a:rPr lang="nl-NL" sz="1600" b="1" dirty="0"/>
              <a:t>Drie hypothesen over impact </a:t>
            </a:r>
          </a:p>
          <a:p>
            <a:pPr marL="0" indent="0">
              <a:buNone/>
            </a:pPr>
            <a:r>
              <a:rPr lang="nl-NL" sz="1600" dirty="0"/>
              <a:t>1. Substitutie: afname personenmobiliteit</a:t>
            </a:r>
          </a:p>
          <a:p>
            <a:pPr lvl="1"/>
            <a:r>
              <a:rPr lang="nl-NL" sz="1400" dirty="0"/>
              <a:t>E-commerce leidt tot afname personenmobiliteit: vervangt winkelritten en leidt tot efficiëntere zoektocht naar producten</a:t>
            </a:r>
          </a:p>
          <a:p>
            <a:pPr marL="0" indent="0">
              <a:buNone/>
            </a:pPr>
            <a:r>
              <a:rPr lang="nl-NL" sz="1600" dirty="0"/>
              <a:t>2. Neutraliteit: gelijke personenmobiliteit</a:t>
            </a:r>
          </a:p>
          <a:p>
            <a:pPr lvl="1"/>
            <a:r>
              <a:rPr lang="nl-NL" sz="1400" dirty="0"/>
              <a:t>Er kunnen substitutie-effecten optreden, echter door </a:t>
            </a:r>
            <a:r>
              <a:rPr lang="nl-NL" sz="1400" i="1" dirty="0"/>
              <a:t>trip-</a:t>
            </a:r>
            <a:r>
              <a:rPr lang="nl-NL" sz="1400" i="1" dirty="0" err="1"/>
              <a:t>chaining</a:t>
            </a:r>
            <a:r>
              <a:rPr lang="nl-NL" sz="1400" dirty="0"/>
              <a:t> (winkelrit gekoppeld aan andere ritten) en </a:t>
            </a:r>
            <a:r>
              <a:rPr lang="nl-NL" sz="1400" i="1" dirty="0" err="1"/>
              <a:t>multi-purpose</a:t>
            </a:r>
            <a:r>
              <a:rPr lang="nl-NL" sz="1400" i="1" dirty="0"/>
              <a:t> trips </a:t>
            </a:r>
            <a:r>
              <a:rPr lang="nl-NL" sz="1400" dirty="0"/>
              <a:t>(meerdere winkelbezoeken in één rit) is het effect verwaarloosbaar, zeker wanneer de mobiliteit voor thuisbezorging wordt meegerekend </a:t>
            </a:r>
          </a:p>
          <a:p>
            <a:pPr marL="0" indent="0">
              <a:buNone/>
            </a:pPr>
            <a:r>
              <a:rPr lang="nl-NL" sz="1600" dirty="0"/>
              <a:t>3. Complementariteit: toename personenmobiliteit</a:t>
            </a:r>
          </a:p>
          <a:p>
            <a:pPr lvl="1"/>
            <a:r>
              <a:rPr lang="nl-NL" sz="1400" dirty="0"/>
              <a:t>Zoeken op internet leidt tot bewustwording van producten (met hogere belevingswaarde/korting) verder weg</a:t>
            </a:r>
          </a:p>
          <a:p>
            <a:pPr lvl="1"/>
            <a:r>
              <a:rPr lang="nl-NL" sz="1400" dirty="0"/>
              <a:t>Door e-commerce gespaarde reistijd wordt ingezet voor andere verplaatsingen</a:t>
            </a:r>
          </a:p>
          <a:p>
            <a:pPr marL="185738" lvl="1" indent="0">
              <a:buNone/>
            </a:pPr>
            <a:r>
              <a:rPr lang="nl-NL" sz="1600" i="1" dirty="0"/>
              <a:t>Deze effecten bestaan vaak naast elkaar en verschillen per type consument en soort product</a:t>
            </a:r>
          </a:p>
        </p:txBody>
      </p:sp>
      <p:sp>
        <p:nvSpPr>
          <p:cNvPr id="6" name="Date Placeholder 5"/>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a:ln>
                  <a:noFill/>
                </a:ln>
                <a:solidFill>
                  <a:prstClr val="black">
                    <a:tint val="75000"/>
                  </a:prstClr>
                </a:solidFill>
                <a:effectLst/>
                <a:uLnTx/>
                <a:uFillTx/>
                <a:latin typeface="Arial"/>
                <a:ea typeface="+mn-ea"/>
                <a:cs typeface="+mn-cs"/>
              </a:rPr>
              <a:t>woensdag 1 februari 2017</a:t>
            </a:r>
            <a:endPar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0141C-A5A4-41B4-84CD-CEC8BE46CAEA}" type="slidenum">
              <a:rPr kumimoji="0" lang="nl-NL" sz="700" b="1"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rPr>
              <a:t> | Veranderingen in koopgedrag</a:t>
            </a:r>
          </a:p>
        </p:txBody>
      </p:sp>
      <p:sp>
        <p:nvSpPr>
          <p:cNvPr id="12" name="Titel 1"/>
          <p:cNvSpPr>
            <a:spLocks noGrp="1"/>
          </p:cNvSpPr>
          <p:nvPr>
            <p:ph type="title"/>
          </p:nvPr>
        </p:nvSpPr>
        <p:spPr>
          <a:xfrm>
            <a:off x="556486" y="1118872"/>
            <a:ext cx="8245514" cy="720000"/>
          </a:xfrm>
        </p:spPr>
        <p:txBody>
          <a:bodyPr/>
          <a:lstStyle/>
          <a:p>
            <a:r>
              <a:rPr lang="nl-NL" dirty="0"/>
              <a:t>	Vertaling Vervoersbewegingen</a:t>
            </a:r>
            <a:br>
              <a:rPr lang="nl-NL" dirty="0"/>
            </a:br>
            <a:r>
              <a:rPr lang="nl-NL" dirty="0"/>
              <a:t>	</a:t>
            </a:r>
            <a:r>
              <a:rPr lang="nl-NL" sz="1400" dirty="0"/>
              <a:t>De mogelijke impact van e-commerce</a:t>
            </a:r>
          </a:p>
        </p:txBody>
      </p:sp>
      <p:sp>
        <p:nvSpPr>
          <p:cNvPr id="13" name="Rectangle 12"/>
          <p:cNvSpPr/>
          <p:nvPr/>
        </p:nvSpPr>
        <p:spPr>
          <a:xfrm>
            <a:off x="554410" y="1118872"/>
            <a:ext cx="720000" cy="72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4.1</a:t>
            </a:r>
          </a:p>
        </p:txBody>
      </p:sp>
    </p:spTree>
    <p:extLst>
      <p:ext uri="{BB962C8B-B14F-4D97-AF65-F5344CB8AC3E}">
        <p14:creationId xmlns:p14="http://schemas.microsoft.com/office/powerpoint/2010/main" val="376150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52000" y="1988840"/>
            <a:ext cx="8820000" cy="4374504"/>
          </a:xfrm>
        </p:spPr>
        <p:txBody>
          <a:bodyPr/>
          <a:lstStyle/>
          <a:p>
            <a:pPr marL="0" indent="0">
              <a:buNone/>
            </a:pPr>
            <a:r>
              <a:rPr lang="nl-NL" sz="1600" b="1" dirty="0"/>
              <a:t>Voorbeelden</a:t>
            </a:r>
          </a:p>
          <a:p>
            <a:pPr marL="171450" lvl="1" indent="0">
              <a:buNone/>
            </a:pPr>
            <a:r>
              <a:rPr lang="nl-NL" sz="1600" dirty="0"/>
              <a:t>1. Substitutie: afname personenmobiliteit</a:t>
            </a:r>
          </a:p>
          <a:p>
            <a:pPr lvl="2">
              <a:lnSpc>
                <a:spcPct val="100000"/>
              </a:lnSpc>
            </a:pPr>
            <a:r>
              <a:rPr lang="nl-NL" sz="1400" dirty="0"/>
              <a:t>Rit naar boekhandel of kledingwinkel hoeft niet meer gemaakt te worden. Bezorger kan de rit efficiënter uitvoeren door bundeling.</a:t>
            </a:r>
          </a:p>
          <a:p>
            <a:pPr marL="171450" lvl="1" indent="0">
              <a:buNone/>
            </a:pPr>
            <a:r>
              <a:rPr lang="nl-NL" sz="1600" dirty="0"/>
              <a:t>2. Neutraliteit: gelijke personenmobiliteit</a:t>
            </a:r>
          </a:p>
          <a:p>
            <a:pPr lvl="2">
              <a:lnSpc>
                <a:spcPct val="100000"/>
              </a:lnSpc>
            </a:pPr>
            <a:r>
              <a:rPr lang="nl-NL" sz="1400" dirty="0"/>
              <a:t>Wanneer iemand na werk naar de winkel gaat maar nu de aankopen online doet, zal dat weinig effect op het aantal kilometers hebben omdat de rit van werk naar huis nog steeds gemaakt wordt </a:t>
            </a:r>
          </a:p>
          <a:p>
            <a:pPr marL="171450" lvl="1" indent="0">
              <a:buNone/>
            </a:pPr>
            <a:r>
              <a:rPr lang="nl-NL" sz="1600" dirty="0"/>
              <a:t>3. Complementariteit: toename personenmobiliteit</a:t>
            </a:r>
          </a:p>
          <a:p>
            <a:pPr lvl="2">
              <a:lnSpc>
                <a:spcPct val="100000"/>
              </a:lnSpc>
            </a:pPr>
            <a:r>
              <a:rPr lang="nl-NL" sz="1400" dirty="0"/>
              <a:t>Mensen zien op internet een bouwmarkt in een volgend dorp met lagere prijzen en gaan daarom niet meer naar de bouwmarkt in het eigen dorp</a:t>
            </a:r>
          </a:p>
          <a:p>
            <a:pPr lvl="2">
              <a:lnSpc>
                <a:spcPct val="100000"/>
              </a:lnSpc>
            </a:pPr>
            <a:r>
              <a:rPr lang="nl-NL" sz="1400" dirty="0"/>
              <a:t>Reistijd die is bespaard met het online bestellen van de boodschappen wordt nu ingezet voor hoogwaardige shopping (meer </a:t>
            </a:r>
            <a:r>
              <a:rPr lang="nl-NL" sz="1400" i="1" dirty="0" err="1"/>
              <a:t>leisure-oriented</a:t>
            </a:r>
            <a:r>
              <a:rPr lang="nl-NL" sz="1400" dirty="0"/>
              <a:t>) in de binnenstad of de rand van de stad. Per saldo kan de consument nu een grotere afstand afleggen </a:t>
            </a:r>
          </a:p>
        </p:txBody>
      </p:sp>
      <p:sp>
        <p:nvSpPr>
          <p:cNvPr id="6" name="Date Placeholder 5"/>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a:ln>
                  <a:noFill/>
                </a:ln>
                <a:solidFill>
                  <a:prstClr val="black">
                    <a:tint val="75000"/>
                  </a:prstClr>
                </a:solidFill>
                <a:effectLst/>
                <a:uLnTx/>
                <a:uFillTx/>
                <a:latin typeface="Arial"/>
                <a:ea typeface="+mn-ea"/>
                <a:cs typeface="+mn-cs"/>
              </a:rPr>
              <a:t>woensdag 1 februari 2017</a:t>
            </a:r>
            <a:endPar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0141C-A5A4-41B4-84CD-CEC8BE46CAEA}" type="slidenum">
              <a:rPr kumimoji="0" lang="nl-NL" sz="700" b="1"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rPr>
              <a:t> | Veranderingen in koopgedrag</a:t>
            </a:r>
          </a:p>
        </p:txBody>
      </p:sp>
      <p:sp>
        <p:nvSpPr>
          <p:cNvPr id="8" name="Titel 1"/>
          <p:cNvSpPr>
            <a:spLocks noGrp="1"/>
          </p:cNvSpPr>
          <p:nvPr>
            <p:ph type="title"/>
          </p:nvPr>
        </p:nvSpPr>
        <p:spPr>
          <a:xfrm>
            <a:off x="556486" y="1118872"/>
            <a:ext cx="8245514" cy="720000"/>
          </a:xfrm>
        </p:spPr>
        <p:txBody>
          <a:bodyPr/>
          <a:lstStyle/>
          <a:p>
            <a:r>
              <a:rPr lang="nl-NL" dirty="0"/>
              <a:t>	Vertaling Vervoersbewegingen</a:t>
            </a:r>
            <a:br>
              <a:rPr lang="nl-NL" dirty="0"/>
            </a:br>
            <a:r>
              <a:rPr lang="nl-NL" dirty="0"/>
              <a:t>	</a:t>
            </a:r>
            <a:r>
              <a:rPr lang="nl-NL" sz="1400" dirty="0"/>
              <a:t>De mogelijke impact van e-commerce</a:t>
            </a:r>
          </a:p>
        </p:txBody>
      </p:sp>
      <p:sp>
        <p:nvSpPr>
          <p:cNvPr id="11" name="Rectangle 10"/>
          <p:cNvSpPr/>
          <p:nvPr/>
        </p:nvSpPr>
        <p:spPr>
          <a:xfrm>
            <a:off x="554410" y="1118872"/>
            <a:ext cx="720000" cy="72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4.1</a:t>
            </a:r>
          </a:p>
        </p:txBody>
      </p:sp>
    </p:spTree>
    <p:extLst>
      <p:ext uri="{BB962C8B-B14F-4D97-AF65-F5344CB8AC3E}">
        <p14:creationId xmlns:p14="http://schemas.microsoft.com/office/powerpoint/2010/main" val="371097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Vertaling Vervoersbewegingen</a:t>
            </a:r>
            <a:br>
              <a:rPr lang="nl-NL" dirty="0"/>
            </a:br>
            <a:r>
              <a:rPr lang="nl-NL" dirty="0"/>
              <a:t>	</a:t>
            </a:r>
            <a:r>
              <a:rPr lang="nl-NL" sz="1400" dirty="0"/>
              <a:t>Hoeveelheid bestelauto’s</a:t>
            </a:r>
          </a:p>
        </p:txBody>
      </p:sp>
      <p:sp>
        <p:nvSpPr>
          <p:cNvPr id="10" name="Content Placeholder 9"/>
          <p:cNvSpPr>
            <a:spLocks noGrp="1"/>
          </p:cNvSpPr>
          <p:nvPr>
            <p:ph idx="1"/>
          </p:nvPr>
        </p:nvSpPr>
        <p:spPr>
          <a:xfrm>
            <a:off x="556486" y="1989000"/>
            <a:ext cx="8054114" cy="4374504"/>
          </a:xfrm>
        </p:spPr>
        <p:txBody>
          <a:bodyPr/>
          <a:lstStyle/>
          <a:p>
            <a:pPr>
              <a:buClr>
                <a:schemeClr val="accent5"/>
              </a:buClr>
            </a:pPr>
            <a:r>
              <a:rPr lang="nl-NL" dirty="0"/>
              <a:t>Volgens het CBS zijn er 908.000 bestelauto’s geregistreerd in 2015</a:t>
            </a:r>
          </a:p>
          <a:p>
            <a:pPr lvl="1"/>
            <a:r>
              <a:rPr lang="nl-NL" dirty="0"/>
              <a:t>Slechts </a:t>
            </a:r>
            <a:r>
              <a:rPr lang="nl-NL" b="1" dirty="0"/>
              <a:t>1 tot 2% van deze bestelauto’s wordt gebruikt voor thuisbezorging </a:t>
            </a:r>
            <a:r>
              <a:rPr lang="nl-NL" dirty="0"/>
              <a:t>volgens nog te verschijnen onderzoek (van TNO). </a:t>
            </a:r>
            <a:r>
              <a:rPr lang="nl-NL" b="1" dirty="0"/>
              <a:t>In 2011 was 3,8% van de bestelautokilometers gelinkt aan thuisbezorging </a:t>
            </a:r>
            <a:r>
              <a:rPr lang="nl-NL" dirty="0"/>
              <a:t>dus ze rijden naar verhouding meer dan andere bestelauto’s.</a:t>
            </a:r>
          </a:p>
          <a:p>
            <a:pPr>
              <a:buClr>
                <a:schemeClr val="accent5"/>
              </a:buClr>
            </a:pPr>
            <a:r>
              <a:rPr lang="nl-NL" dirty="0"/>
              <a:t>In het stedelijk verkeersbeeld is ongeveer 10% een bestelbus. Merendeel is service gerelateerd en B2B.</a:t>
            </a:r>
          </a:p>
          <a:p>
            <a:pPr>
              <a:buClr>
                <a:schemeClr val="accent5"/>
              </a:buClr>
            </a:pPr>
            <a:r>
              <a:rPr lang="nl-NL" dirty="0"/>
              <a:t>De kwantitatieve impact van thuisbezorging lijkt hiermee beperkt, maar wanneer er meerdere thuisbezorg bestelauto’s op een dag in je straat rijden verandert dit wellicht de beleving van de openbare ruimte.</a:t>
            </a:r>
          </a:p>
          <a:p>
            <a:pPr marL="0" indent="0">
              <a:buClr>
                <a:schemeClr val="accent5"/>
              </a:buClr>
              <a:buNone/>
            </a:pPr>
            <a:endParaRPr lang="nl-NL" dirty="0"/>
          </a:p>
          <a:p>
            <a:pPr marL="0" indent="0">
              <a:buClr>
                <a:schemeClr val="accent5"/>
              </a:buClr>
              <a:buNone/>
            </a:pPr>
            <a:endParaRPr lang="nl-NL" i="1" dirty="0"/>
          </a:p>
          <a:p>
            <a:pPr marL="0" indent="0">
              <a:buClr>
                <a:schemeClr val="accent5"/>
              </a:buClr>
              <a:buNone/>
            </a:pPr>
            <a:endParaRPr lang="nl-NL" i="1" dirty="0"/>
          </a:p>
        </p:txBody>
      </p:sp>
      <p:sp>
        <p:nvSpPr>
          <p:cNvPr id="6" name="Date Placeholder 5"/>
          <p:cNvSpPr>
            <a:spLocks noGrp="1"/>
          </p:cNvSpPr>
          <p:nvPr>
            <p:ph type="dt" sz="half" idx="10"/>
          </p:nvPr>
        </p:nvSpPr>
        <p:spPr/>
        <p:txBody>
          <a:bodyPr/>
          <a:lstStyle/>
          <a:p>
            <a:r>
              <a:rPr lang="nl-NL"/>
              <a:t>woensdag 1 februari 2017</a:t>
            </a:r>
            <a:endParaRPr lang="nl-NL" dirty="0"/>
          </a:p>
        </p:txBody>
      </p:sp>
      <p:sp>
        <p:nvSpPr>
          <p:cNvPr id="5" name="Footer Placeholder 4"/>
          <p:cNvSpPr>
            <a:spLocks noGrp="1"/>
          </p:cNvSpPr>
          <p:nvPr>
            <p:ph type="ftr" sz="quarter" idx="11"/>
          </p:nvPr>
        </p:nvSpPr>
        <p:spPr/>
        <p:txBody>
          <a:bodyPr/>
          <a:lstStyle/>
          <a:p>
            <a:fld id="{C0A0141C-A5A4-41B4-84CD-CEC8BE46CAEA}" type="slidenum">
              <a:rPr lang="nl-NL" smtClean="0"/>
              <a:pPr/>
              <a:t>35</a:t>
            </a:fld>
            <a:r>
              <a:rPr lang="nl-NL"/>
              <a:t> | Veranderingen in koopgedrag</a:t>
            </a:r>
            <a:endParaRPr lang="nl-NL" dirty="0"/>
          </a:p>
        </p:txBody>
      </p:sp>
      <p:sp>
        <p:nvSpPr>
          <p:cNvPr id="7" name="Rectangle 6"/>
          <p:cNvSpPr/>
          <p:nvPr/>
        </p:nvSpPr>
        <p:spPr>
          <a:xfrm>
            <a:off x="554410" y="1118872"/>
            <a:ext cx="720000" cy="72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4.2</a:t>
            </a:r>
          </a:p>
        </p:txBody>
      </p:sp>
    </p:spTree>
    <p:extLst>
      <p:ext uri="{BB962C8B-B14F-4D97-AF65-F5344CB8AC3E}">
        <p14:creationId xmlns:p14="http://schemas.microsoft.com/office/powerpoint/2010/main" val="5045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486" y="1118872"/>
            <a:ext cx="8335514" cy="720000"/>
          </a:xfrm>
        </p:spPr>
        <p:txBody>
          <a:bodyPr/>
          <a:lstStyle/>
          <a:p>
            <a:r>
              <a:rPr lang="nl-NL" dirty="0"/>
              <a:t>	Vertaling Vervoersbewegingen</a:t>
            </a:r>
            <a:br>
              <a:rPr lang="nl-NL" dirty="0"/>
            </a:br>
            <a:r>
              <a:rPr lang="nl-NL" dirty="0"/>
              <a:t>	</a:t>
            </a:r>
            <a:r>
              <a:rPr lang="nl-NL" sz="1400" dirty="0"/>
              <a:t>Impact van het veranderende winkelgedrag en de oplossingen</a:t>
            </a:r>
          </a:p>
        </p:txBody>
      </p:sp>
      <p:sp>
        <p:nvSpPr>
          <p:cNvPr id="10" name="Content Placeholder 9"/>
          <p:cNvSpPr>
            <a:spLocks noGrp="1"/>
          </p:cNvSpPr>
          <p:nvPr>
            <p:ph idx="1"/>
          </p:nvPr>
        </p:nvSpPr>
        <p:spPr/>
        <p:txBody>
          <a:bodyPr/>
          <a:lstStyle/>
          <a:p>
            <a:pPr marL="0" indent="0">
              <a:buClr>
                <a:schemeClr val="accent5"/>
              </a:buClr>
              <a:buNone/>
            </a:pPr>
            <a:r>
              <a:rPr lang="nl-NL" dirty="0"/>
              <a:t>De verandering in de toekomst op het gebied van winkelen en de manier van samenleven zullen leiden tot veranderingen in vervoersbewegingen. Veranderingen van vervoersbewegingen splitsen we op in:</a:t>
            </a:r>
          </a:p>
          <a:p>
            <a:pPr marL="342900" indent="-342900">
              <a:buFont typeface="+mj-lt"/>
              <a:buAutoNum type="arabicPeriod"/>
            </a:pPr>
            <a:r>
              <a:rPr lang="nl-NL" dirty="0"/>
              <a:t>Personenmobiliteit</a:t>
            </a:r>
          </a:p>
          <a:p>
            <a:pPr marL="342900" indent="-342900">
              <a:buFont typeface="+mj-lt"/>
              <a:buAutoNum type="arabicPeriod"/>
            </a:pPr>
            <a:r>
              <a:rPr lang="nl-NL" dirty="0"/>
              <a:t>Logistiek/Distributie</a:t>
            </a:r>
          </a:p>
          <a:p>
            <a:pPr marL="342900" indent="-342900">
              <a:buClr>
                <a:schemeClr val="accent5"/>
              </a:buClr>
              <a:buFont typeface="+mj-lt"/>
              <a:buAutoNum type="arabicParenR"/>
            </a:pPr>
            <a:endParaRPr lang="nl-NL" dirty="0"/>
          </a:p>
          <a:p>
            <a:pPr marL="0" indent="0">
              <a:buClr>
                <a:schemeClr val="accent5"/>
              </a:buClr>
              <a:buNone/>
            </a:pPr>
            <a:endParaRPr lang="nl-NL" dirty="0"/>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24002A30-D681-4A59-9583-89ECD0B49318}" type="slidenum">
              <a:rPr lang="nl-NL" smtClean="0"/>
              <a:t>36</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4.3</a:t>
            </a:r>
          </a:p>
        </p:txBody>
      </p:sp>
    </p:spTree>
    <p:extLst>
      <p:ext uri="{BB962C8B-B14F-4D97-AF65-F5344CB8AC3E}">
        <p14:creationId xmlns:p14="http://schemas.microsoft.com/office/powerpoint/2010/main" val="103317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486" y="1118872"/>
            <a:ext cx="8245514" cy="720000"/>
          </a:xfrm>
        </p:spPr>
        <p:txBody>
          <a:bodyPr/>
          <a:lstStyle/>
          <a:p>
            <a:r>
              <a:rPr lang="nl-NL" dirty="0"/>
              <a:t>	Vertaling Vervoersbewegingen</a:t>
            </a:r>
            <a:br>
              <a:rPr lang="nl-NL" dirty="0"/>
            </a:br>
            <a:r>
              <a:rPr lang="nl-NL" dirty="0"/>
              <a:t>	</a:t>
            </a:r>
            <a:r>
              <a:rPr lang="nl-NL" sz="1400" dirty="0"/>
              <a:t>Impact van het veranderende winkelgedrag en de oplossingen</a:t>
            </a:r>
          </a:p>
        </p:txBody>
      </p:sp>
      <p:sp>
        <p:nvSpPr>
          <p:cNvPr id="10" name="Content Placeholder 9"/>
          <p:cNvSpPr>
            <a:spLocks noGrp="1"/>
          </p:cNvSpPr>
          <p:nvPr>
            <p:ph idx="1"/>
          </p:nvPr>
        </p:nvSpPr>
        <p:spPr/>
        <p:txBody>
          <a:bodyPr/>
          <a:lstStyle/>
          <a:p>
            <a:pPr marL="0" indent="0">
              <a:buNone/>
            </a:pPr>
            <a:r>
              <a:rPr lang="nl-NL" b="1" i="1" dirty="0"/>
              <a:t>Personenmobiliteit; </a:t>
            </a:r>
            <a:r>
              <a:rPr lang="nl-NL" dirty="0"/>
              <a:t>Consumenten kopen, betalen en </a:t>
            </a:r>
            <a:r>
              <a:rPr lang="nl-NL" i="1" dirty="0"/>
              <a:t>laten leveren</a:t>
            </a:r>
            <a:endParaRPr lang="nl-NL" b="1" i="1" dirty="0"/>
          </a:p>
          <a:p>
            <a:pPr lvl="1">
              <a:lnSpc>
                <a:spcPct val="100000"/>
              </a:lnSpc>
            </a:pPr>
            <a:r>
              <a:rPr lang="nl-NL" sz="1600" dirty="0"/>
              <a:t>De consument heeft geen auto meer nodig wanneer goederen thuis worden bezorgd </a:t>
            </a:r>
            <a:r>
              <a:rPr lang="nl-NL" sz="1600" dirty="0">
                <a:sym typeface="Wingdings" panose="05000000000000000000" pitchFamily="2" charset="2"/>
              </a:rPr>
              <a:t> </a:t>
            </a:r>
            <a:r>
              <a:rPr lang="nl-NL" sz="1600" i="1" dirty="0">
                <a:sym typeface="Wingdings" panose="05000000000000000000" pitchFamily="2" charset="2"/>
              </a:rPr>
              <a:t>Kansen voor alternatieve en duurzame vervoermiddelen naar en in het centrum </a:t>
            </a:r>
          </a:p>
          <a:p>
            <a:pPr lvl="1">
              <a:lnSpc>
                <a:spcPct val="100000"/>
              </a:lnSpc>
            </a:pPr>
            <a:r>
              <a:rPr lang="nl-NL" sz="1600" dirty="0"/>
              <a:t>De consument hoeft minder vaak naar de binnenstad </a:t>
            </a:r>
            <a:r>
              <a:rPr lang="nl-NL" sz="1600" dirty="0">
                <a:sym typeface="Wingdings" panose="05000000000000000000" pitchFamily="2" charset="2"/>
              </a:rPr>
              <a:t> </a:t>
            </a:r>
            <a:r>
              <a:rPr lang="nl-NL" sz="1600" i="1" dirty="0">
                <a:sym typeface="Wingdings" panose="05000000000000000000" pitchFamily="2" charset="2"/>
              </a:rPr>
              <a:t>Minder personenmobiliteit</a:t>
            </a:r>
          </a:p>
          <a:p>
            <a:pPr lvl="1">
              <a:lnSpc>
                <a:spcPct val="100000"/>
              </a:lnSpc>
            </a:pPr>
            <a:r>
              <a:rPr lang="nl-NL" sz="1600" dirty="0">
                <a:sym typeface="Wingdings" panose="05000000000000000000" pitchFamily="2" charset="2"/>
              </a:rPr>
              <a:t>Vervoer wordt gestimuleerd door afhaalpunten/kluisjes. De consument kan dan het woon-werk motief combineren met het afhalen van goederen  </a:t>
            </a:r>
            <a:r>
              <a:rPr lang="nl-NL" sz="1600" i="1" dirty="0">
                <a:sym typeface="Wingdings" panose="05000000000000000000" pitchFamily="2" charset="2"/>
              </a:rPr>
              <a:t>Aantal bewegingen blijft ongeveer gelijk maar de lengte zou kunnen nemen.</a:t>
            </a:r>
          </a:p>
          <a:p>
            <a:pPr marL="0" indent="0">
              <a:lnSpc>
                <a:spcPct val="100000"/>
              </a:lnSpc>
              <a:buNone/>
            </a:pPr>
            <a:r>
              <a:rPr lang="nl-NL" b="1" i="1" dirty="0"/>
              <a:t>Logistiek/Distributie; </a:t>
            </a:r>
            <a:r>
              <a:rPr lang="nl-NL" dirty="0"/>
              <a:t>meer rechtstreekse logistieke stromen tussen leverancier en consument</a:t>
            </a:r>
            <a:endParaRPr lang="nl-NL" b="1" i="1" dirty="0"/>
          </a:p>
          <a:p>
            <a:pPr lvl="1">
              <a:lnSpc>
                <a:spcPct val="100000"/>
              </a:lnSpc>
            </a:pPr>
            <a:r>
              <a:rPr lang="nl-NL" sz="1600" dirty="0"/>
              <a:t>De dikke stromen (vrachtauto’s) worden gedeeltelijk vervangen door dunne stromen (bestelbusjes) </a:t>
            </a:r>
            <a:r>
              <a:rPr lang="nl-NL" sz="1600" dirty="0">
                <a:sym typeface="Wingdings" panose="05000000000000000000" pitchFamily="2" charset="2"/>
              </a:rPr>
              <a:t> </a:t>
            </a:r>
            <a:r>
              <a:rPr lang="nl-NL" sz="1600" i="1" dirty="0">
                <a:sym typeface="Wingdings" panose="05000000000000000000" pitchFamily="2" charset="2"/>
              </a:rPr>
              <a:t>L</a:t>
            </a:r>
            <a:r>
              <a:rPr lang="nl-NL" sz="1600" i="1" dirty="0"/>
              <a:t>ogistieke bewegingen nemen toe</a:t>
            </a:r>
          </a:p>
          <a:p>
            <a:pPr lvl="1">
              <a:lnSpc>
                <a:spcPct val="100000"/>
              </a:lnSpc>
            </a:pPr>
            <a:r>
              <a:rPr lang="nl-NL" sz="1600" dirty="0">
                <a:sym typeface="Wingdings" panose="05000000000000000000" pitchFamily="2" charset="2"/>
              </a:rPr>
              <a:t>Prijs- en beloningsbeleid </a:t>
            </a:r>
            <a:r>
              <a:rPr lang="nl-NL" sz="1600" i="1" dirty="0">
                <a:sym typeface="Wingdings" panose="05000000000000000000" pitchFamily="2" charset="2"/>
              </a:rPr>
              <a:t>Spreiding van de transportbewegingen</a:t>
            </a:r>
            <a:endParaRPr lang="nl-NL" sz="1600" dirty="0">
              <a:sym typeface="Wingdings" panose="05000000000000000000" pitchFamily="2" charset="2"/>
            </a:endParaRPr>
          </a:p>
          <a:p>
            <a:pPr lvl="1">
              <a:lnSpc>
                <a:spcPct val="100000"/>
              </a:lnSpc>
            </a:pPr>
            <a:r>
              <a:rPr lang="nl-NL" sz="1600" dirty="0">
                <a:sym typeface="Wingdings" panose="05000000000000000000" pitchFamily="2" charset="2"/>
              </a:rPr>
              <a:t>De opkomst van elektrische voertuigen en fietskoeriers  </a:t>
            </a:r>
            <a:r>
              <a:rPr lang="nl-NL" sz="1600" i="1" dirty="0">
                <a:sym typeface="Wingdings" panose="05000000000000000000" pitchFamily="2" charset="2"/>
              </a:rPr>
              <a:t>Transportbewegingen nemen toe voor de fiets, uitstoot neemt af</a:t>
            </a:r>
          </a:p>
          <a:p>
            <a:pPr lvl="1">
              <a:lnSpc>
                <a:spcPct val="100000"/>
              </a:lnSpc>
            </a:pPr>
            <a:r>
              <a:rPr lang="nl-NL" sz="1600" dirty="0">
                <a:sym typeface="Wingdings" panose="05000000000000000000" pitchFamily="2" charset="2"/>
              </a:rPr>
              <a:t>Ontwikkelingen als de 1-uurs-levering</a:t>
            </a:r>
            <a:r>
              <a:rPr lang="nl-NL" sz="1600" i="1" dirty="0">
                <a:sym typeface="Wingdings" panose="05000000000000000000" pitchFamily="2" charset="2"/>
              </a:rPr>
              <a:t> Transportbewegingen nemen toe</a:t>
            </a:r>
          </a:p>
          <a:p>
            <a:pPr marL="0" indent="-1587">
              <a:lnSpc>
                <a:spcPct val="100000"/>
              </a:lnSpc>
              <a:buNone/>
            </a:pPr>
            <a:br>
              <a:rPr lang="nl-NL" dirty="0">
                <a:latin typeface="+mn-lt"/>
              </a:rPr>
            </a:br>
            <a:endParaRPr lang="nl-NL" sz="1000" u="sng" dirty="0">
              <a:solidFill>
                <a:schemeClr val="accent1"/>
              </a:solidFill>
              <a:latin typeface="+mn-lt"/>
            </a:endParaRPr>
          </a:p>
        </p:txBody>
      </p:sp>
      <p:sp>
        <p:nvSpPr>
          <p:cNvPr id="6" name="Date Placeholder 5"/>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03FF142E-FCD5-4B05-A49A-3182A8815A54}" type="slidenum">
              <a:rPr lang="nl-NL" smtClean="0"/>
              <a:t>37</a:t>
            </a:fld>
            <a:r>
              <a:rPr lang="nl-NL" dirty="0"/>
              <a:t> | Eindrapportage Veranderingen in koopgedrag</a:t>
            </a:r>
          </a:p>
        </p:txBody>
      </p:sp>
      <p:sp>
        <p:nvSpPr>
          <p:cNvPr id="7" name="Rectangle 6"/>
          <p:cNvSpPr/>
          <p:nvPr/>
        </p:nvSpPr>
        <p:spPr>
          <a:xfrm>
            <a:off x="554410" y="1118872"/>
            <a:ext cx="720000" cy="72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3.3</a:t>
            </a:r>
          </a:p>
        </p:txBody>
      </p:sp>
    </p:spTree>
    <p:extLst>
      <p:ext uri="{BB962C8B-B14F-4D97-AF65-F5344CB8AC3E}">
        <p14:creationId xmlns:p14="http://schemas.microsoft.com/office/powerpoint/2010/main" val="143763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nl-NL" sz="1600" dirty="0" err="1"/>
              <a:t>Quickscan</a:t>
            </a:r>
            <a:r>
              <a:rPr lang="nl-NL" sz="1600" dirty="0"/>
              <a:t> Kennisinstituut voor Mobiliteitsbeleid (2013) geeft een eerste samenvatting:</a:t>
            </a:r>
          </a:p>
          <a:p>
            <a:pPr lvl="1"/>
            <a:r>
              <a:rPr lang="nl-NL" sz="1400" dirty="0"/>
              <a:t>Per saldo lichte afname totale winkel-gerelateerde mobiliteit door e-commerce</a:t>
            </a:r>
          </a:p>
          <a:p>
            <a:pPr marL="544513" lvl="3" indent="0">
              <a:lnSpc>
                <a:spcPct val="100000"/>
              </a:lnSpc>
              <a:buNone/>
            </a:pPr>
            <a:r>
              <a:rPr lang="nl-NL" sz="1200" dirty="0"/>
              <a:t>Personenverkeer daalt minder hard dan dat het aantal internetaankopen stijgt (vanwege </a:t>
            </a:r>
            <a:r>
              <a:rPr lang="nl-NL" sz="1200" i="1" dirty="0"/>
              <a:t>trip </a:t>
            </a:r>
            <a:r>
              <a:rPr lang="nl-NL" sz="1200" i="1" dirty="0" err="1"/>
              <a:t>chaining</a:t>
            </a:r>
            <a:r>
              <a:rPr lang="nl-NL" sz="1200" i="1" dirty="0"/>
              <a:t> etc.</a:t>
            </a:r>
            <a:r>
              <a:rPr lang="nl-NL" sz="1200" dirty="0"/>
              <a:t>).</a:t>
            </a:r>
          </a:p>
          <a:p>
            <a:pPr marL="544513" lvl="3" indent="0">
              <a:lnSpc>
                <a:spcPct val="100000"/>
              </a:lnSpc>
              <a:buNone/>
            </a:pPr>
            <a:r>
              <a:rPr lang="nl-NL" sz="1200" dirty="0"/>
              <a:t>Bezorgingsverkeer neemt toe, maar is minder groot dan de afname van personenverkeer door e-commerce: vervoerders kunnen hun ritten efficiënter inrichten. </a:t>
            </a:r>
          </a:p>
          <a:p>
            <a:r>
              <a:rPr lang="nl-NL" sz="1600" dirty="0"/>
              <a:t>Aantal relevante bevindingen </a:t>
            </a:r>
            <a:r>
              <a:rPr lang="nl-NL" sz="1200" dirty="0"/>
              <a:t>(Hoogendoorn-Lanser (2014), </a:t>
            </a:r>
            <a:r>
              <a:rPr lang="nl-NL" sz="1200" dirty="0" err="1"/>
              <a:t>Hiselius</a:t>
            </a:r>
            <a:r>
              <a:rPr lang="nl-NL" sz="1200" dirty="0"/>
              <a:t> et al., (2015), Weltevreden (2007)</a:t>
            </a:r>
          </a:p>
          <a:p>
            <a:pPr lvl="1">
              <a:lnSpc>
                <a:spcPct val="100000"/>
              </a:lnSpc>
            </a:pPr>
            <a:r>
              <a:rPr lang="nl-NL" sz="1400" dirty="0"/>
              <a:t>Er bestaan geen significante verschillen in mobiliteitspatronen tussen frequente e-shoppers en niet-frequente e-shoppers in een stedelijke omgeving. In landelijke gebieden laten frequente e-shoppers wel een lagere winkelmobiliteit zien. </a:t>
            </a:r>
          </a:p>
          <a:p>
            <a:pPr lvl="1">
              <a:lnSpc>
                <a:spcPct val="100000"/>
              </a:lnSpc>
            </a:pPr>
            <a:r>
              <a:rPr lang="nl-NL" sz="1400" dirty="0"/>
              <a:t>Er zijn sterke aanwijzingen dat door e-commerce bespaarde reistijd wordt ingezet voor nieuwe verplaatsingen, wat bovenstaande bevinding zou kunnen verklaren. Het geldt zowel nieuwe </a:t>
            </a:r>
            <a:r>
              <a:rPr lang="nl-NL" sz="1400" i="1" dirty="0" err="1"/>
              <a:t>experience-based</a:t>
            </a:r>
            <a:r>
              <a:rPr lang="nl-NL" sz="1400" i="1" dirty="0"/>
              <a:t> </a:t>
            </a:r>
            <a:r>
              <a:rPr lang="nl-NL" sz="1400" dirty="0"/>
              <a:t>winkelritten als overige (niet-winkel) ritten. Deze aanwijzing sluit aan bij de ‘wet van de constante reistijd’.</a:t>
            </a:r>
          </a:p>
          <a:p>
            <a:pPr lvl="1">
              <a:lnSpc>
                <a:spcPct val="100000"/>
              </a:lnSpc>
            </a:pPr>
            <a:r>
              <a:rPr lang="nl-NL" sz="1400" dirty="0"/>
              <a:t>Er is potentie aanwezig om frequente e-shoppers minder autoafhankelijk te laten zijn (bijvoorbeeld: eventuele extra ritten naar de binnenstad kunnen makkelijker met alternatieven uitgevoerd worden; minder noodzaak tot vervoeren producten bij </a:t>
            </a:r>
            <a:r>
              <a:rPr lang="nl-NL" sz="1400" i="1" dirty="0" err="1"/>
              <a:t>leisure-oriented</a:t>
            </a:r>
            <a:r>
              <a:rPr lang="nl-NL" sz="1400" dirty="0"/>
              <a:t> shopping, producten kunnen ook fysiek besteld en toch thuisbezorgd worden)</a:t>
            </a:r>
          </a:p>
          <a:p>
            <a:pPr marL="185738" lvl="1" indent="0">
              <a:buNone/>
            </a:pPr>
            <a:endParaRPr lang="nl-NL" sz="1200" dirty="0"/>
          </a:p>
        </p:txBody>
      </p:sp>
      <p:sp>
        <p:nvSpPr>
          <p:cNvPr id="6" name="Date Placeholder 5"/>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700" b="1" i="0" u="none" strike="noStrike" kern="1200" cap="none" spc="0" normalizeH="0" baseline="0" noProof="0">
                <a:ln>
                  <a:noFill/>
                </a:ln>
                <a:solidFill>
                  <a:prstClr val="black">
                    <a:tint val="75000"/>
                  </a:prstClr>
                </a:solidFill>
                <a:effectLst/>
                <a:uLnTx/>
                <a:uFillTx/>
                <a:latin typeface="Arial"/>
                <a:ea typeface="+mn-ea"/>
                <a:cs typeface="+mn-cs"/>
              </a:rPr>
              <a:t>woensdag 1 februari 2017</a:t>
            </a:r>
            <a:endPar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A0141C-A5A4-41B4-84CD-CEC8BE46CAEA}" type="slidenum">
              <a:rPr kumimoji="0" lang="nl-NL" sz="700" b="1"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nl-NL" sz="700" b="1" i="0" u="none" strike="noStrike" kern="1200" cap="none" spc="0" normalizeH="0" baseline="0" noProof="0" dirty="0">
                <a:ln>
                  <a:noFill/>
                </a:ln>
                <a:solidFill>
                  <a:prstClr val="black">
                    <a:tint val="75000"/>
                  </a:prstClr>
                </a:solidFill>
                <a:effectLst/>
                <a:uLnTx/>
                <a:uFillTx/>
                <a:latin typeface="Arial"/>
                <a:ea typeface="+mn-ea"/>
                <a:cs typeface="+mn-cs"/>
              </a:rPr>
              <a:t> | Veranderingen in koopgedrag</a:t>
            </a:r>
          </a:p>
        </p:txBody>
      </p:sp>
      <p:sp>
        <p:nvSpPr>
          <p:cNvPr id="12" name="Titel 1"/>
          <p:cNvSpPr>
            <a:spLocks noGrp="1"/>
          </p:cNvSpPr>
          <p:nvPr>
            <p:ph type="title"/>
          </p:nvPr>
        </p:nvSpPr>
        <p:spPr>
          <a:xfrm>
            <a:off x="556486" y="1118872"/>
            <a:ext cx="8245514" cy="720000"/>
          </a:xfrm>
        </p:spPr>
        <p:txBody>
          <a:bodyPr/>
          <a:lstStyle/>
          <a:p>
            <a:r>
              <a:rPr lang="nl-NL" dirty="0"/>
              <a:t>	Vertaling Vervoersbewegingen</a:t>
            </a:r>
            <a:br>
              <a:rPr lang="nl-NL" dirty="0"/>
            </a:br>
            <a:r>
              <a:rPr lang="nl-NL" dirty="0"/>
              <a:t>	</a:t>
            </a:r>
            <a:r>
              <a:rPr lang="nl-NL" sz="1400" dirty="0"/>
              <a:t>Impact van het veranderende winkelgedrag en de oplossingen</a:t>
            </a:r>
          </a:p>
        </p:txBody>
      </p:sp>
      <p:sp>
        <p:nvSpPr>
          <p:cNvPr id="13" name="Rectangle 12"/>
          <p:cNvSpPr/>
          <p:nvPr/>
        </p:nvSpPr>
        <p:spPr>
          <a:xfrm>
            <a:off x="554410" y="1118872"/>
            <a:ext cx="720000" cy="72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4.3</a:t>
            </a:r>
          </a:p>
        </p:txBody>
      </p:sp>
    </p:spTree>
    <p:extLst>
      <p:ext uri="{BB962C8B-B14F-4D97-AF65-F5344CB8AC3E}">
        <p14:creationId xmlns:p14="http://schemas.microsoft.com/office/powerpoint/2010/main" val="9869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Conclusies en Aanbevelingen</a:t>
            </a:r>
            <a:br>
              <a:rPr lang="nl-NL" dirty="0"/>
            </a:br>
            <a:r>
              <a:rPr lang="nl-NL" dirty="0"/>
              <a:t>	</a:t>
            </a:r>
          </a:p>
        </p:txBody>
      </p:sp>
      <p:sp>
        <p:nvSpPr>
          <p:cNvPr id="9" name="Content Placeholder 8"/>
          <p:cNvSpPr>
            <a:spLocks noGrp="1"/>
          </p:cNvSpPr>
          <p:nvPr>
            <p:ph idx="1"/>
          </p:nvPr>
        </p:nvSpPr>
        <p:spPr>
          <a:xfrm>
            <a:off x="556486" y="1988840"/>
            <a:ext cx="8040372" cy="4374504"/>
          </a:xfrm>
        </p:spPr>
        <p:txBody>
          <a:bodyPr/>
          <a:lstStyle/>
          <a:p>
            <a:r>
              <a:rPr lang="nl-NL" sz="1600" dirty="0"/>
              <a:t>Het aandeel bestelbusjes dat pakketten thuisbezorgt is met 1 tot 2% erg klein. In de perceptie van bewoners kan dit echter als veel ervaren worden.</a:t>
            </a:r>
          </a:p>
          <a:p>
            <a:r>
              <a:rPr lang="nl-NL" sz="1600" dirty="0"/>
              <a:t>Er is een aantal grote spelers zoals PostNL, DHL en UPS. Deze zijn goed georganiseerd en optimaliseren hun operatie binnen de gestelde eisen. Het gehele optimum voor de vervoerder hoeft lokaal in de wijk niet optimaal te zijn.</a:t>
            </a:r>
          </a:p>
          <a:p>
            <a:r>
              <a:rPr lang="nl-NL" sz="1600" dirty="0"/>
              <a:t>Het businessmodel is afhankelijk van het vervoerde volume. De grootte van de bestelauto is daarom afhankelijk van het gebied waar wordt bezorgd; een groter gebied vereist daarom vaak een grotere bus, het gebied splitsen betekend meer kleine(re) busjes.</a:t>
            </a:r>
          </a:p>
          <a:p>
            <a:r>
              <a:rPr lang="nl-NL" sz="1600" dirty="0"/>
              <a:t>Afhaalpunten zijn in Nederland minder aantrekkelijk omdat de dichtheid van bemande afhaalpunten erg hoog is. Daarnaast worden pakketten tot 3 keer toe bezorgd. De vervoerders willen er ook niet voor betalen omdat ze de urgentie niet voelen.</a:t>
            </a:r>
          </a:p>
        </p:txBody>
      </p:sp>
      <p:sp>
        <p:nvSpPr>
          <p:cNvPr id="6" name="Date Placeholder 5"/>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03FF142E-FCD5-4B05-A49A-3182A8815A54}" type="slidenum">
              <a:rPr lang="nl-NL" smtClean="0"/>
              <a:pPr/>
              <a:t>39</a:t>
            </a:fld>
            <a:r>
              <a:rPr lang="nl-NL"/>
              <a:t> | Eindrapportage Veranderingen in koopgedrag</a:t>
            </a:r>
            <a:endParaRPr lang="nl-NL" dirty="0"/>
          </a:p>
        </p:txBody>
      </p:sp>
      <p:sp>
        <p:nvSpPr>
          <p:cNvPr id="7" name="Rectangle 6"/>
          <p:cNvSpPr/>
          <p:nvPr/>
        </p:nvSpPr>
        <p:spPr>
          <a:xfrm>
            <a:off x="554410" y="1118872"/>
            <a:ext cx="720000" cy="720000"/>
          </a:xfrm>
          <a:prstGeom prst="rect">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5</a:t>
            </a:r>
          </a:p>
        </p:txBody>
      </p:sp>
    </p:spTree>
    <p:extLst>
      <p:ext uri="{BB962C8B-B14F-4D97-AF65-F5344CB8AC3E}">
        <p14:creationId xmlns:p14="http://schemas.microsoft.com/office/powerpoint/2010/main" val="241444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117358" y="1981236"/>
            <a:ext cx="3792383" cy="4038564"/>
            <a:chOff x="2963180" y="3158849"/>
            <a:chExt cx="2992263" cy="3086101"/>
          </a:xfrm>
        </p:grpSpPr>
        <p:pic>
          <p:nvPicPr>
            <p:cNvPr id="40" name="Afbeelding 1"/>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84200" y="3158849"/>
              <a:ext cx="2598685" cy="3086101"/>
            </a:xfrm>
            <a:prstGeom prst="rect">
              <a:avLst/>
            </a:prstGeom>
          </p:spPr>
        </p:pic>
        <p:pic>
          <p:nvPicPr>
            <p:cNvPr id="41" name="Picture 40"/>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283861" y="4457700"/>
              <a:ext cx="371474" cy="371474"/>
            </a:xfrm>
            <a:prstGeom prst="rect">
              <a:avLst/>
            </a:prstGeom>
          </p:spPr>
        </p:pic>
        <p:pic>
          <p:nvPicPr>
            <p:cNvPr id="42" name="Picture 41"/>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792488" y="4701899"/>
              <a:ext cx="371474" cy="371474"/>
            </a:xfrm>
            <a:prstGeom prst="rect">
              <a:avLst/>
            </a:prstGeom>
          </p:spPr>
        </p:pic>
        <p:pic>
          <p:nvPicPr>
            <p:cNvPr id="43" name="Picture 4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805447" y="4664381"/>
              <a:ext cx="371474" cy="371474"/>
            </a:xfrm>
            <a:prstGeom prst="rect">
              <a:avLst/>
            </a:prstGeom>
          </p:spPr>
        </p:pic>
        <p:pic>
          <p:nvPicPr>
            <p:cNvPr id="44" name="Picture 43"/>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268738" y="3178537"/>
              <a:ext cx="371474" cy="371474"/>
            </a:xfrm>
            <a:prstGeom prst="rect">
              <a:avLst/>
            </a:prstGeom>
          </p:spPr>
        </p:pic>
        <p:pic>
          <p:nvPicPr>
            <p:cNvPr id="45" name="Picture 44"/>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960971" y="4701899"/>
              <a:ext cx="371474" cy="371474"/>
            </a:xfrm>
            <a:prstGeom prst="rect">
              <a:avLst/>
            </a:prstGeom>
          </p:spPr>
        </p:pic>
        <p:pic>
          <p:nvPicPr>
            <p:cNvPr id="46" name="Picture 45"/>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42448" y="5125310"/>
              <a:ext cx="371474" cy="371474"/>
            </a:xfrm>
            <a:prstGeom prst="rect">
              <a:avLst/>
            </a:prstGeom>
          </p:spPr>
        </p:pic>
        <p:sp>
          <p:nvSpPr>
            <p:cNvPr id="47" name="Rectangle: Rounded Corners 46"/>
            <p:cNvSpPr/>
            <p:nvPr/>
          </p:nvSpPr>
          <p:spPr>
            <a:xfrm>
              <a:off x="4400158" y="3203581"/>
              <a:ext cx="850037" cy="200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000" b="1" dirty="0">
                  <a:solidFill>
                    <a:schemeClr val="accent6"/>
                  </a:solidFill>
                </a:rPr>
                <a:t>Groningen</a:t>
              </a:r>
            </a:p>
          </p:txBody>
        </p:sp>
        <p:sp>
          <p:nvSpPr>
            <p:cNvPr id="48" name="Rectangle: Rounded Corners 47"/>
            <p:cNvSpPr/>
            <p:nvPr/>
          </p:nvSpPr>
          <p:spPr>
            <a:xfrm>
              <a:off x="5163962" y="4777233"/>
              <a:ext cx="791481" cy="200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000" b="1" dirty="0">
                  <a:solidFill>
                    <a:schemeClr val="accent6"/>
                  </a:solidFill>
                </a:rPr>
                <a:t>Nijmegen</a:t>
              </a:r>
            </a:p>
          </p:txBody>
        </p:sp>
        <p:sp>
          <p:nvSpPr>
            <p:cNvPr id="49" name="Rectangle: Rounded Corners 48"/>
            <p:cNvSpPr/>
            <p:nvPr/>
          </p:nvSpPr>
          <p:spPr>
            <a:xfrm>
              <a:off x="4902731" y="5211034"/>
              <a:ext cx="859398" cy="200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000" b="1" dirty="0">
                  <a:solidFill>
                    <a:schemeClr val="accent6"/>
                  </a:solidFill>
                </a:rPr>
                <a:t>Eindhoven</a:t>
              </a:r>
            </a:p>
          </p:txBody>
        </p:sp>
        <p:sp>
          <p:nvSpPr>
            <p:cNvPr id="50" name="Rectangle: Rounded Corners 49"/>
            <p:cNvSpPr/>
            <p:nvPr/>
          </p:nvSpPr>
          <p:spPr>
            <a:xfrm>
              <a:off x="4090406" y="4220026"/>
              <a:ext cx="736828" cy="200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000" b="1" dirty="0">
                  <a:solidFill>
                    <a:schemeClr val="accent6"/>
                  </a:solidFill>
                </a:rPr>
                <a:t>Utrecht</a:t>
              </a:r>
            </a:p>
          </p:txBody>
        </p:sp>
        <p:sp>
          <p:nvSpPr>
            <p:cNvPr id="51" name="Rectangle: Rounded Corners 50"/>
            <p:cNvSpPr/>
            <p:nvPr/>
          </p:nvSpPr>
          <p:spPr>
            <a:xfrm>
              <a:off x="2963180" y="4626863"/>
              <a:ext cx="884677" cy="200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000" b="1" dirty="0">
                  <a:solidFill>
                    <a:schemeClr val="accent6"/>
                  </a:solidFill>
                </a:rPr>
                <a:t>Rotterdam</a:t>
              </a:r>
            </a:p>
          </p:txBody>
        </p:sp>
        <p:sp>
          <p:nvSpPr>
            <p:cNvPr id="52" name="Rectangle: Rounded Corners 51"/>
            <p:cNvSpPr/>
            <p:nvPr/>
          </p:nvSpPr>
          <p:spPr>
            <a:xfrm>
              <a:off x="3351088" y="5103261"/>
              <a:ext cx="861482" cy="2138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000" b="1" dirty="0">
                  <a:solidFill>
                    <a:schemeClr val="accent6"/>
                  </a:solidFill>
                </a:rPr>
                <a:t>Schiedam</a:t>
              </a:r>
            </a:p>
          </p:txBody>
        </p:sp>
      </p:grpSp>
      <p:sp>
        <p:nvSpPr>
          <p:cNvPr id="2" name="Title 1"/>
          <p:cNvSpPr>
            <a:spLocks noGrp="1"/>
          </p:cNvSpPr>
          <p:nvPr>
            <p:ph type="title"/>
          </p:nvPr>
        </p:nvSpPr>
        <p:spPr/>
        <p:txBody>
          <a:bodyPr/>
          <a:lstStyle/>
          <a:p>
            <a:r>
              <a:rPr lang="nl-NL" sz="2400" dirty="0"/>
              <a:t>	Programma Slimme en Gezonde stad </a:t>
            </a:r>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093C0195-DAA1-4015-B3C9-EC0F2CF3E510}" type="slidenum">
              <a:rPr lang="nl-NL" smtClean="0"/>
              <a:t>4</a:t>
            </a:fld>
            <a:r>
              <a:rPr lang="nl-NL" dirty="0"/>
              <a:t> | Eindrapportage Veranderingen in koopgedrag</a:t>
            </a:r>
          </a:p>
        </p:txBody>
      </p:sp>
      <p:sp>
        <p:nvSpPr>
          <p:cNvPr id="3" name="Content Placeholder 2"/>
          <p:cNvSpPr>
            <a:spLocks noGrp="1"/>
          </p:cNvSpPr>
          <p:nvPr>
            <p:ph idx="1"/>
          </p:nvPr>
        </p:nvSpPr>
        <p:spPr/>
        <p:txBody>
          <a:bodyPr/>
          <a:lstStyle/>
          <a:p>
            <a:r>
              <a:rPr lang="nl-NL" dirty="0"/>
              <a:t>Het Slimme en Gezonde Stad programma heeft het doel om </a:t>
            </a:r>
            <a:br>
              <a:rPr lang="nl-NL" dirty="0"/>
            </a:br>
            <a:r>
              <a:rPr lang="nl-NL" dirty="0"/>
              <a:t>te </a:t>
            </a:r>
            <a:r>
              <a:rPr lang="nl-NL" i="1" dirty="0"/>
              <a:t>verkennen hoe een permanente verbetering van de </a:t>
            </a:r>
            <a:br>
              <a:rPr lang="nl-NL" i="1" dirty="0"/>
            </a:br>
            <a:r>
              <a:rPr lang="nl-NL" i="1" dirty="0"/>
              <a:t>leefbaarheid en gezondheid in de stad gerealiseerd kan </a:t>
            </a:r>
            <a:br>
              <a:rPr lang="nl-NL" i="1" dirty="0"/>
            </a:br>
            <a:r>
              <a:rPr lang="nl-NL" i="1" dirty="0"/>
              <a:t>worden zonder hierbij nieuwe normen op te leggen. </a:t>
            </a:r>
          </a:p>
          <a:p>
            <a:r>
              <a:rPr lang="nl-NL" dirty="0"/>
              <a:t>Het Ministerie van </a:t>
            </a:r>
            <a:r>
              <a:rPr lang="nl-NL" dirty="0" err="1"/>
              <a:t>IenM</a:t>
            </a:r>
            <a:r>
              <a:rPr lang="nl-NL" dirty="0"/>
              <a:t> zoekt samen met partijen </a:t>
            </a:r>
            <a:br>
              <a:rPr lang="nl-NL" dirty="0"/>
            </a:br>
            <a:r>
              <a:rPr lang="nl-NL" dirty="0"/>
              <a:t>zoals steden, bedrijven, kennisinstellingen </a:t>
            </a:r>
            <a:br>
              <a:rPr lang="nl-NL" dirty="0"/>
            </a:br>
            <a:r>
              <a:rPr lang="nl-NL" dirty="0"/>
              <a:t>en maatschappelijke organisaties, naar </a:t>
            </a:r>
            <a:r>
              <a:rPr lang="nl-NL" dirty="0">
                <a:solidFill>
                  <a:schemeClr val="accent6"/>
                </a:solidFill>
              </a:rPr>
              <a:t>slimme </a:t>
            </a:r>
            <a:br>
              <a:rPr lang="nl-NL" dirty="0">
                <a:solidFill>
                  <a:schemeClr val="accent6"/>
                </a:solidFill>
              </a:rPr>
            </a:br>
            <a:r>
              <a:rPr lang="nl-NL" dirty="0">
                <a:solidFill>
                  <a:schemeClr val="accent6"/>
                </a:solidFill>
              </a:rPr>
              <a:t>oplossingen </a:t>
            </a:r>
            <a:r>
              <a:rPr lang="nl-NL" dirty="0"/>
              <a:t>voor een </a:t>
            </a:r>
            <a:r>
              <a:rPr lang="nl-NL" dirty="0">
                <a:solidFill>
                  <a:schemeClr val="accent6"/>
                </a:solidFill>
              </a:rPr>
              <a:t>gezonde, duurzame en </a:t>
            </a:r>
            <a:br>
              <a:rPr lang="nl-NL" dirty="0">
                <a:solidFill>
                  <a:schemeClr val="accent6"/>
                </a:solidFill>
              </a:rPr>
            </a:br>
            <a:r>
              <a:rPr lang="nl-NL" dirty="0">
                <a:solidFill>
                  <a:schemeClr val="accent6"/>
                </a:solidFill>
              </a:rPr>
              <a:t>leefbare </a:t>
            </a:r>
            <a:r>
              <a:rPr lang="nl-NL" dirty="0"/>
              <a:t>stad. </a:t>
            </a:r>
          </a:p>
          <a:p>
            <a:r>
              <a:rPr lang="nl-NL" dirty="0"/>
              <a:t>Er zijn 6 pilotsteden die in dit kader diverse projecten, innovaties of evenementen ontwikkelen. </a:t>
            </a:r>
          </a:p>
          <a:p>
            <a:pPr marL="0" indent="0">
              <a:buNone/>
            </a:pPr>
            <a:endParaRPr lang="nl-NL" dirty="0"/>
          </a:p>
        </p:txBody>
      </p:sp>
      <p:sp>
        <p:nvSpPr>
          <p:cNvPr id="20" name="Rectangle 19"/>
          <p:cNvSpPr/>
          <p:nvPr/>
        </p:nvSpPr>
        <p:spPr>
          <a:xfrm>
            <a:off x="554410" y="1118872"/>
            <a:ext cx="720000" cy="72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1.1</a:t>
            </a:r>
          </a:p>
        </p:txBody>
      </p:sp>
    </p:spTree>
    <p:extLst>
      <p:ext uri="{BB962C8B-B14F-4D97-AF65-F5344CB8AC3E}">
        <p14:creationId xmlns:p14="http://schemas.microsoft.com/office/powerpoint/2010/main" val="4221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	Conclusies en Aanbevelingen</a:t>
            </a:r>
            <a:br>
              <a:rPr lang="nl-NL"/>
            </a:br>
            <a:r>
              <a:rPr lang="nl-NL"/>
              <a:t>	</a:t>
            </a:r>
            <a:endParaRPr lang="nl-NL" dirty="0"/>
          </a:p>
        </p:txBody>
      </p:sp>
      <p:sp>
        <p:nvSpPr>
          <p:cNvPr id="9" name="Content Placeholder 8"/>
          <p:cNvSpPr>
            <a:spLocks noGrp="1"/>
          </p:cNvSpPr>
          <p:nvPr>
            <p:ph idx="1"/>
          </p:nvPr>
        </p:nvSpPr>
        <p:spPr/>
        <p:txBody>
          <a:bodyPr/>
          <a:lstStyle/>
          <a:p>
            <a:r>
              <a:rPr lang="nl-NL" dirty="0"/>
              <a:t>Weinig prikkels voor de pakketbezorgers om te veranderen; het huidige model werkt met kleine marges dus weinig ruimte voor innovatie.</a:t>
            </a:r>
          </a:p>
          <a:p>
            <a:r>
              <a:rPr lang="nl-NL" dirty="0"/>
              <a:t>Samenwerking voor een lokaal optimum levert de vervoerder geen direct financieel voordeel. Vervoerders optimaliseren binnen de gestelde eisen. Gemeenten kunnen daarin sturen met privileges voor duurzame initiatieven of eisen met betrekking tot ladingsgraad of milieuzones. Dit vereist wel een juridisch kader en is soms lastig te handhaven. </a:t>
            </a:r>
          </a:p>
          <a:p>
            <a:r>
              <a:rPr lang="nl-NL" dirty="0"/>
              <a:t>Een tender voor aanbesteding van bezorgdiensten aan een enkele partij lijkt ideaal, maar is moeilijk handhaafbaar. Je kunt een stad niet afsluiten. Goederenstromen kunnen zich dan verplaatsen van bestelauto’s naar personenauto’s. </a:t>
            </a:r>
          </a:p>
          <a:p>
            <a:endParaRPr lang="nl-NL" dirty="0"/>
          </a:p>
        </p:txBody>
      </p:sp>
      <p:sp>
        <p:nvSpPr>
          <p:cNvPr id="6" name="Date Placeholder 5"/>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03FF142E-FCD5-4B05-A49A-3182A8815A54}" type="slidenum">
              <a:rPr lang="nl-NL" smtClean="0"/>
              <a:pPr/>
              <a:t>40</a:t>
            </a:fld>
            <a:r>
              <a:rPr lang="nl-NL"/>
              <a:t> | Eindrapportage Veranderingen in koopgedrag</a:t>
            </a:r>
            <a:endParaRPr lang="nl-NL" dirty="0"/>
          </a:p>
        </p:txBody>
      </p:sp>
      <p:sp>
        <p:nvSpPr>
          <p:cNvPr id="7" name="Rectangle 6"/>
          <p:cNvSpPr/>
          <p:nvPr/>
        </p:nvSpPr>
        <p:spPr>
          <a:xfrm>
            <a:off x="554410" y="1118872"/>
            <a:ext cx="720000" cy="720000"/>
          </a:xfrm>
          <a:prstGeom prst="rect">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5</a:t>
            </a:r>
          </a:p>
        </p:txBody>
      </p:sp>
    </p:spTree>
    <p:extLst>
      <p:ext uri="{BB962C8B-B14F-4D97-AF65-F5344CB8AC3E}">
        <p14:creationId xmlns:p14="http://schemas.microsoft.com/office/powerpoint/2010/main" val="346070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Aanbevelingen</a:t>
            </a:r>
            <a:br>
              <a:rPr lang="nl-NL" dirty="0"/>
            </a:br>
            <a:r>
              <a:rPr lang="nl-NL" dirty="0"/>
              <a:t>	</a:t>
            </a:r>
          </a:p>
        </p:txBody>
      </p:sp>
      <p:sp>
        <p:nvSpPr>
          <p:cNvPr id="9" name="Content Placeholder 8"/>
          <p:cNvSpPr>
            <a:spLocks noGrp="1"/>
          </p:cNvSpPr>
          <p:nvPr>
            <p:ph idx="1"/>
          </p:nvPr>
        </p:nvSpPr>
        <p:spPr>
          <a:xfrm>
            <a:off x="556486" y="1899000"/>
            <a:ext cx="8054114" cy="4374504"/>
          </a:xfrm>
        </p:spPr>
        <p:txBody>
          <a:bodyPr/>
          <a:lstStyle/>
          <a:p>
            <a:r>
              <a:rPr lang="nl-NL" sz="1600" dirty="0"/>
              <a:t>Het aandeel bestelbussen voor thuisbezorging is beperkt en samenwerking komt moeizaam van de grond. Om snel tot een gezondere en beter leefbare stad te komen moet het ‘laaghangend fruit’ dat met minder inspanning, meer effect oplevert niet vergeten worden. Bijvoorbeeld herinrichting om het autogebruik minder aantrekkelijk te maken en zo duurzame modaliteiten te stimuleren. </a:t>
            </a:r>
          </a:p>
          <a:p>
            <a:r>
              <a:rPr lang="nl-NL" sz="1600" dirty="0"/>
              <a:t>De thuisbezorging van supermarkten is in het onderzoek buiten beschouwing gelaten omdat deze markt zo specifiek georganiseerd is. Er lijken hier ook mogelijkheden te zijn om duurzaam transport te stimuleren. Aanbevolen wordt om dit nader te bekijken.</a:t>
            </a:r>
          </a:p>
          <a:p>
            <a:r>
              <a:rPr lang="nl-NL" sz="1600" dirty="0"/>
              <a:t>Dat geldt ook voor onderzoek naar de impact van e-commerce op de </a:t>
            </a:r>
            <a:r>
              <a:rPr lang="nl-NL" sz="1600" i="1" dirty="0"/>
              <a:t>combinatie </a:t>
            </a:r>
            <a:r>
              <a:rPr lang="nl-NL" sz="1600" dirty="0"/>
              <a:t>van personenmobiliteit en mobiliteit voor logistiek/distributie. </a:t>
            </a:r>
          </a:p>
          <a:p>
            <a:r>
              <a:rPr lang="nl-NL" sz="1600" dirty="0"/>
              <a:t>Grote vervoerders, ondernemers in de stad en winkels in de straten kunnen zich in theorie bundelen. Om hier op te sturen moet eerst in meer detail onderzocht worden waarom dat niet van de grond komt.</a:t>
            </a:r>
          </a:p>
          <a:p>
            <a:endParaRPr lang="nl-NL" dirty="0"/>
          </a:p>
        </p:txBody>
      </p:sp>
      <p:sp>
        <p:nvSpPr>
          <p:cNvPr id="6" name="Date Placeholder 5"/>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03FF142E-FCD5-4B05-A49A-3182A8815A54}" type="slidenum">
              <a:rPr lang="nl-NL" smtClean="0"/>
              <a:pPr/>
              <a:t>41</a:t>
            </a:fld>
            <a:r>
              <a:rPr lang="nl-NL" dirty="0"/>
              <a:t> | Eindrapportage Veranderingen in koopgedrag</a:t>
            </a:r>
          </a:p>
        </p:txBody>
      </p:sp>
      <p:sp>
        <p:nvSpPr>
          <p:cNvPr id="7" name="Rectangle 6"/>
          <p:cNvSpPr/>
          <p:nvPr/>
        </p:nvSpPr>
        <p:spPr>
          <a:xfrm>
            <a:off x="554410" y="1118872"/>
            <a:ext cx="720000" cy="720000"/>
          </a:xfrm>
          <a:prstGeom prst="rect">
            <a:avLst/>
          </a:prstGeom>
          <a:solidFill>
            <a:srgbClr val="7030A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5</a:t>
            </a:r>
          </a:p>
        </p:txBody>
      </p:sp>
    </p:spTree>
    <p:extLst>
      <p:ext uri="{BB962C8B-B14F-4D97-AF65-F5344CB8AC3E}">
        <p14:creationId xmlns:p14="http://schemas.microsoft.com/office/powerpoint/2010/main" val="413130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Geraadpleegde websites</a:t>
            </a:r>
          </a:p>
        </p:txBody>
      </p:sp>
      <p:sp>
        <p:nvSpPr>
          <p:cNvPr id="3" name="Content Placeholder 2"/>
          <p:cNvSpPr>
            <a:spLocks noGrp="1"/>
          </p:cNvSpPr>
          <p:nvPr>
            <p:ph idx="1"/>
          </p:nvPr>
        </p:nvSpPr>
        <p:spPr/>
        <p:txBody>
          <a:bodyPr/>
          <a:lstStyle/>
          <a:p>
            <a:pPr>
              <a:lnSpc>
                <a:spcPct val="100000"/>
              </a:lnSpc>
            </a:pPr>
            <a:r>
              <a:rPr lang="nl-NL" sz="1000" dirty="0">
                <a:hlinkClick r:id="rId2"/>
              </a:rPr>
              <a:t>https://www.cbs.nl/nl-nl/nieuws/2016/47/drie-op-de-tien-bedrijfsbestelauto-s-gebruikt-in-bouw</a:t>
            </a:r>
            <a:endParaRPr lang="nl-NL" sz="1000" dirty="0"/>
          </a:p>
          <a:p>
            <a:pPr>
              <a:lnSpc>
                <a:spcPct val="100000"/>
              </a:lnSpc>
            </a:pPr>
            <a:r>
              <a:rPr lang="nl-NL" sz="1000" dirty="0">
                <a:hlinkClick r:id="rId3"/>
              </a:rPr>
              <a:t>https://fd.nl/ondernemen/1146162/stadswijken-worstelen-met-wildgroei-aan-bestelbusjes</a:t>
            </a:r>
            <a:endParaRPr lang="nl-NL" sz="1000" dirty="0"/>
          </a:p>
          <a:p>
            <a:pPr>
              <a:lnSpc>
                <a:spcPct val="100000"/>
              </a:lnSpc>
            </a:pPr>
            <a:r>
              <a:rPr lang="nl-NL" sz="1000" dirty="0">
                <a:hlinkClick r:id="rId4"/>
              </a:rPr>
              <a:t>http://cyclelogistics.eu/docs/111/D6_9_FPR_Cyclelogistics_print_single_pages_final.pdf</a:t>
            </a:r>
            <a:endParaRPr lang="nl-NL" sz="1000" dirty="0"/>
          </a:p>
          <a:p>
            <a:pPr>
              <a:lnSpc>
                <a:spcPct val="100000"/>
              </a:lnSpc>
            </a:pPr>
            <a:r>
              <a:rPr lang="nl-NL" sz="1000" dirty="0">
                <a:hlinkClick r:id="rId5"/>
              </a:rPr>
              <a:t>http://www.frankfurt-holm.de/de/mikrokonsolidierungszentren-fuer-die-letzte-meile-frankfurt-erwaegt-testlauf-der-innenstadt-last</a:t>
            </a:r>
            <a:endParaRPr lang="nl-NL" sz="1000" dirty="0"/>
          </a:p>
          <a:p>
            <a:pPr>
              <a:lnSpc>
                <a:spcPct val="100000"/>
              </a:lnSpc>
            </a:pPr>
            <a:r>
              <a:rPr lang="nl-NL" sz="1000" dirty="0">
                <a:hlinkClick r:id="rId6"/>
              </a:rPr>
              <a:t>https://www.slideshare.net/nhsocial/business-growth-with-the-retail-locker-pov</a:t>
            </a:r>
            <a:endParaRPr lang="nl-NL" sz="1000" dirty="0"/>
          </a:p>
          <a:p>
            <a:pPr>
              <a:lnSpc>
                <a:spcPct val="100000"/>
              </a:lnSpc>
            </a:pPr>
            <a:r>
              <a:rPr lang="nl-NL" sz="1000" dirty="0">
                <a:hlinkClick r:id="rId7"/>
              </a:rPr>
              <a:t>https://ecf.com/sites/ecf.com/files/A%20NEW%20MOVE%20FOR%20BUSINESS%20IN%20EU%20CITIES.pdf</a:t>
            </a:r>
            <a:endParaRPr lang="nl-NL" sz="1000" dirty="0"/>
          </a:p>
          <a:p>
            <a:pPr>
              <a:lnSpc>
                <a:spcPct val="100000"/>
              </a:lnSpc>
            </a:pPr>
            <a:r>
              <a:rPr lang="nl-NL" sz="1000" dirty="0">
                <a:hlinkClick r:id="rId8"/>
              </a:rPr>
              <a:t>https://www.ecommercewiki.org/Prot:FutureRetailCityCentre_v03</a:t>
            </a:r>
            <a:endParaRPr lang="nl-NL" sz="1000" dirty="0"/>
          </a:p>
          <a:p>
            <a:pPr>
              <a:lnSpc>
                <a:spcPct val="100000"/>
              </a:lnSpc>
            </a:pPr>
            <a:r>
              <a:rPr lang="nl-NL" sz="1000" dirty="0">
                <a:hlinkClick r:id="rId9"/>
              </a:rPr>
              <a:t>http://www.mirtnowa.nl/Over+NowA/Projectpublicaties/handlerdownloadfiles.ashx?idnv=511239</a:t>
            </a:r>
            <a:endParaRPr lang="nl-NL" sz="1000" dirty="0"/>
          </a:p>
          <a:p>
            <a:pPr>
              <a:lnSpc>
                <a:spcPct val="100000"/>
              </a:lnSpc>
            </a:pPr>
            <a:r>
              <a:rPr lang="nl-NL" sz="1000" dirty="0">
                <a:hlinkClick r:id="rId10"/>
              </a:rPr>
              <a:t>http://files.smart.pr/0b/67bb40b59c11e3a9115b3a52be0055/Rapport-vestigingsvoorkeurenvanwebwinkels.pdf</a:t>
            </a:r>
            <a:endParaRPr lang="nl-NL" sz="1000" dirty="0"/>
          </a:p>
          <a:p>
            <a:pPr>
              <a:lnSpc>
                <a:spcPct val="100000"/>
              </a:lnSpc>
            </a:pPr>
            <a:r>
              <a:rPr lang="nl-NL" sz="1000" dirty="0">
                <a:hlinkClick r:id="rId11"/>
              </a:rPr>
              <a:t>https://www.snelstart.nl/blog/nieuwe-trend-als-webshop-een-fysieke-winkel-openen</a:t>
            </a:r>
            <a:endParaRPr lang="nl-NL" sz="1000" dirty="0"/>
          </a:p>
          <a:p>
            <a:pPr>
              <a:lnSpc>
                <a:spcPct val="100000"/>
              </a:lnSpc>
            </a:pPr>
            <a:r>
              <a:rPr lang="nl-NL" sz="1000" dirty="0">
                <a:hlinkClick r:id="rId12"/>
              </a:rPr>
              <a:t>http://www.retailwatching.nl/etail/artikel/7ZGEpF4TQ1Sd-9QuH-nBOw-0/wat-moeten-we-nou-met-die-openingstijden.html</a:t>
            </a:r>
            <a:endParaRPr lang="nl-NL" sz="1000" dirty="0"/>
          </a:p>
          <a:p>
            <a:pPr>
              <a:lnSpc>
                <a:spcPct val="100000"/>
              </a:lnSpc>
            </a:pPr>
            <a:r>
              <a:rPr lang="nl-NL" sz="1000" dirty="0">
                <a:hlinkClick r:id="rId13"/>
              </a:rPr>
              <a:t>https://www.ing.nl/media/ING_EBZ_De-toekomst-van-stedelijke-distributie_tcm162-80506.pdf</a:t>
            </a:r>
            <a:endParaRPr lang="nl-NL" sz="1000" dirty="0"/>
          </a:p>
          <a:p>
            <a:pPr>
              <a:lnSpc>
                <a:spcPct val="100000"/>
              </a:lnSpc>
            </a:pPr>
            <a:r>
              <a:rPr lang="nl-NL" sz="1000" dirty="0">
                <a:hlinkClick r:id="rId14"/>
              </a:rPr>
              <a:t>https://insights.abnamro.nl/sector/retail/</a:t>
            </a:r>
            <a:endParaRPr lang="nl-NL" sz="1000" dirty="0"/>
          </a:p>
          <a:p>
            <a:pPr>
              <a:lnSpc>
                <a:spcPct val="100000"/>
              </a:lnSpc>
            </a:pPr>
            <a:r>
              <a:rPr lang="nl-NL" sz="1000" dirty="0">
                <a:hlinkClick r:id="rId15"/>
              </a:rPr>
              <a:t>https://gemeente.groningen.nl/sites/default/files/boekje-bestemming-binnenstad-definitief-web.pdf</a:t>
            </a:r>
            <a:endParaRPr lang="nl-NL" sz="1000" dirty="0"/>
          </a:p>
          <a:p>
            <a:pPr>
              <a:lnSpc>
                <a:spcPct val="100000"/>
              </a:lnSpc>
            </a:pPr>
            <a:endParaRPr lang="nl-NL" sz="1000" dirty="0"/>
          </a:p>
          <a:p>
            <a:pPr>
              <a:lnSpc>
                <a:spcPct val="100000"/>
              </a:lnSpc>
            </a:pPr>
            <a:endParaRPr lang="nl-NL" sz="1000" dirty="0"/>
          </a:p>
          <a:p>
            <a:endParaRPr lang="nl-NL" dirty="0"/>
          </a:p>
          <a:p>
            <a:endParaRPr lang="nl-NL" dirty="0"/>
          </a:p>
          <a:p>
            <a:endParaRPr lang="nl-NL" dirty="0"/>
          </a:p>
        </p:txBody>
      </p:sp>
      <p:sp>
        <p:nvSpPr>
          <p:cNvPr id="4" name="Date Placeholder 3"/>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6238BCAA-3727-4473-BFF5-F91D987D62AC}" type="slidenum">
              <a:rPr lang="nl-NL" smtClean="0"/>
              <a:pPr/>
              <a:t>42</a:t>
            </a:fld>
            <a:r>
              <a:rPr lang="nl-NL"/>
              <a:t> | Eindrapportage Veranderingen in koopgedrag</a:t>
            </a:r>
            <a:endParaRPr lang="nl-NL" dirty="0"/>
          </a:p>
        </p:txBody>
      </p:sp>
    </p:spTree>
    <p:extLst>
      <p:ext uri="{BB962C8B-B14F-4D97-AF65-F5344CB8AC3E}">
        <p14:creationId xmlns:p14="http://schemas.microsoft.com/office/powerpoint/2010/main" val="11567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Bedankt voor uw aandacht</a:t>
            </a:r>
            <a:endParaRPr lang="nl-NL" dirty="0"/>
          </a:p>
        </p:txBody>
      </p:sp>
      <p:sp>
        <p:nvSpPr>
          <p:cNvPr id="4" name="Tijdelijke aanduiding voor tekst 3"/>
          <p:cNvSpPr>
            <a:spLocks noGrp="1"/>
          </p:cNvSpPr>
          <p:nvPr>
            <p:ph type="body" sz="quarter" idx="10"/>
          </p:nvPr>
        </p:nvSpPr>
        <p:spPr/>
        <p:txBody>
          <a:bodyPr/>
          <a:lstStyle/>
          <a:p>
            <a:r>
              <a:rPr lang="nl-NL"/>
              <a:t>Voor meer inspiratie:</a:t>
            </a:r>
          </a:p>
          <a:p>
            <a:pPr lvl="1"/>
            <a:r>
              <a:rPr lang="nl-NL"/>
              <a:t>TIME.TNO.NL</a:t>
            </a:r>
            <a:endParaRPr lang="nl-NL" dirty="0"/>
          </a:p>
        </p:txBody>
      </p:sp>
    </p:spTree>
    <p:extLst>
      <p:ext uri="{BB962C8B-B14F-4D97-AF65-F5344CB8AC3E}">
        <p14:creationId xmlns:p14="http://schemas.microsoft.com/office/powerpoint/2010/main" val="24840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86" y="2062800"/>
            <a:ext cx="8191274" cy="4182150"/>
          </a:xfrm>
        </p:spPr>
        <p:txBody>
          <a:bodyPr/>
          <a:lstStyle/>
          <a:p>
            <a:r>
              <a:rPr lang="nl-NL" dirty="0"/>
              <a:t>Het programma SGS werkt</a:t>
            </a:r>
            <a:br>
              <a:rPr lang="nl-NL" dirty="0"/>
            </a:br>
            <a:r>
              <a:rPr lang="nl-NL" dirty="0"/>
              <a:t>vanuit vijf pijlers:</a:t>
            </a:r>
          </a:p>
          <a:p>
            <a:endParaRPr lang="nl-NL" dirty="0"/>
          </a:p>
          <a:p>
            <a:endParaRPr lang="nl-NL" dirty="0"/>
          </a:p>
          <a:p>
            <a:endParaRPr lang="nl-NL" dirty="0"/>
          </a:p>
          <a:p>
            <a:endParaRPr lang="nl-NL" dirty="0"/>
          </a:p>
          <a:p>
            <a:r>
              <a:rPr lang="nl-NL" dirty="0"/>
              <a:t>In de zomer van 2016 konden de pilotgemeentes een kennisvraag indienen bij </a:t>
            </a:r>
            <a:r>
              <a:rPr lang="nl-NL" dirty="0" err="1"/>
              <a:t>IenM</a:t>
            </a:r>
            <a:r>
              <a:rPr lang="nl-NL" dirty="0"/>
              <a:t>, aansluitend bij de onderwerpen gedrag, fiets en ruimtelijke ordening</a:t>
            </a:r>
          </a:p>
          <a:p>
            <a:endParaRPr lang="nl-NL" dirty="0"/>
          </a:p>
          <a:p>
            <a:r>
              <a:rPr lang="nl-NL" dirty="0"/>
              <a:t>Dit document is de uitwerking van de kennisvraag van de gemeente Groningen en gaat over de impact van de veranderingen in koopgedrag op mobiliteit en logistiek.</a:t>
            </a:r>
          </a:p>
          <a:p>
            <a:endParaRPr lang="nl-NL" dirty="0"/>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EC036F4A-6FC8-447C-ABA9-24F64491D338}" type="slidenum">
              <a:rPr lang="nl-NL" smtClean="0"/>
              <a:t>5</a:t>
            </a:fld>
            <a:r>
              <a:rPr lang="nl-NL" dirty="0"/>
              <a:t> | Eindrapportage Veranderingen in koopgedrag</a:t>
            </a:r>
          </a:p>
        </p:txBody>
      </p:sp>
      <p:sp>
        <p:nvSpPr>
          <p:cNvPr id="6" name="Title 1"/>
          <p:cNvSpPr>
            <a:spLocks noGrp="1"/>
          </p:cNvSpPr>
          <p:nvPr>
            <p:ph type="title"/>
          </p:nvPr>
        </p:nvSpPr>
        <p:spPr>
          <a:xfrm>
            <a:off x="554410" y="1118872"/>
            <a:ext cx="8054114" cy="720000"/>
          </a:xfrm>
        </p:spPr>
        <p:txBody>
          <a:bodyPr/>
          <a:lstStyle/>
          <a:p>
            <a:r>
              <a:rPr lang="nl-NL" dirty="0"/>
              <a:t>	Programma Slimme en Gezonde stad </a:t>
            </a:r>
            <a:endParaRPr lang="nl-NL" sz="2400" dirty="0"/>
          </a:p>
        </p:txBody>
      </p:sp>
      <p:sp>
        <p:nvSpPr>
          <p:cNvPr id="7" name="Rectangle 6"/>
          <p:cNvSpPr/>
          <p:nvPr/>
        </p:nvSpPr>
        <p:spPr>
          <a:xfrm>
            <a:off x="554410" y="1118872"/>
            <a:ext cx="720000" cy="72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1.1</a:t>
            </a:r>
          </a:p>
        </p:txBody>
      </p:sp>
      <p:pic>
        <p:nvPicPr>
          <p:cNvPr id="27" name="Picture 26"/>
          <p:cNvPicPr>
            <a:picLocks noChangeAspect="1"/>
          </p:cNvPicPr>
          <p:nvPr/>
        </p:nvPicPr>
        <p:blipFill>
          <a:blip r:embed="rId2"/>
          <a:stretch>
            <a:fillRect/>
          </a:stretch>
        </p:blipFill>
        <p:spPr>
          <a:xfrm>
            <a:off x="1996440" y="2062800"/>
            <a:ext cx="5913120" cy="1890872"/>
          </a:xfrm>
          <a:prstGeom prst="rect">
            <a:avLst/>
          </a:prstGeom>
        </p:spPr>
      </p:pic>
    </p:spTree>
    <p:extLst>
      <p:ext uri="{BB962C8B-B14F-4D97-AF65-F5344CB8AC3E}">
        <p14:creationId xmlns:p14="http://schemas.microsoft.com/office/powerpoint/2010/main" val="360636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554410" y="1113313"/>
            <a:ext cx="8054114" cy="720000"/>
          </a:xfrm>
        </p:spPr>
        <p:txBody>
          <a:bodyPr/>
          <a:lstStyle/>
          <a:p>
            <a:r>
              <a:rPr lang="nl-NL" sz="2400" dirty="0"/>
              <a:t>	kennisvraag gemeente Groningen </a:t>
            </a:r>
            <a:br>
              <a:rPr lang="nl-NL" sz="2400" dirty="0"/>
            </a:br>
            <a:r>
              <a:rPr lang="nl-NL" sz="2400" dirty="0"/>
              <a:t>	</a:t>
            </a:r>
            <a:r>
              <a:rPr lang="nl-NL" sz="1600" dirty="0"/>
              <a:t>In relatie tot het SGS programma</a:t>
            </a:r>
          </a:p>
        </p:txBody>
      </p:sp>
      <p:sp>
        <p:nvSpPr>
          <p:cNvPr id="42" name="Rectangle 41"/>
          <p:cNvSpPr/>
          <p:nvPr/>
        </p:nvSpPr>
        <p:spPr>
          <a:xfrm>
            <a:off x="554410" y="1118872"/>
            <a:ext cx="720000" cy="72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1.2</a:t>
            </a:r>
          </a:p>
        </p:txBody>
      </p:sp>
      <p:pic>
        <p:nvPicPr>
          <p:cNvPr id="43" name="Picture 42"/>
          <p:cNvPicPr>
            <a:picLocks noChangeAspect="1"/>
          </p:cNvPicPr>
          <p:nvPr/>
        </p:nvPicPr>
        <p:blipFill>
          <a:blip r:embed="rId2"/>
          <a:stretch>
            <a:fillRect/>
          </a:stretch>
        </p:blipFill>
        <p:spPr>
          <a:xfrm>
            <a:off x="821349" y="1947068"/>
            <a:ext cx="7355150" cy="1890872"/>
          </a:xfrm>
          <a:prstGeom prst="rect">
            <a:avLst/>
          </a:prstGeom>
        </p:spPr>
      </p:pic>
      <p:sp>
        <p:nvSpPr>
          <p:cNvPr id="24" name="Date Placeholder 3"/>
          <p:cNvSpPr>
            <a:spLocks noGrp="1"/>
          </p:cNvSpPr>
          <p:nvPr>
            <p:ph type="dt" sz="half" idx="10"/>
          </p:nvPr>
        </p:nvSpPr>
        <p:spPr>
          <a:xfrm>
            <a:off x="6463258" y="6526800"/>
            <a:ext cx="2133600" cy="169200"/>
          </a:xfrm>
        </p:spPr>
        <p:txBody>
          <a:bodyPr/>
          <a:lstStyle/>
          <a:p>
            <a:r>
              <a:rPr lang="nl-NL" dirty="0"/>
              <a:t>vrijdag 31 maart 2017</a:t>
            </a:r>
          </a:p>
        </p:txBody>
      </p:sp>
      <p:sp>
        <p:nvSpPr>
          <p:cNvPr id="25" name="Footer Placeholder 4"/>
          <p:cNvSpPr>
            <a:spLocks noGrp="1"/>
          </p:cNvSpPr>
          <p:nvPr>
            <p:ph type="ftr" sz="quarter" idx="11"/>
          </p:nvPr>
        </p:nvSpPr>
        <p:spPr>
          <a:xfrm>
            <a:off x="554410" y="6526800"/>
            <a:ext cx="4320000" cy="169200"/>
          </a:xfrm>
        </p:spPr>
        <p:txBody>
          <a:bodyPr/>
          <a:lstStyle/>
          <a:p>
            <a:fld id="{A1980016-E55D-4E74-95CF-19BFB11537E4}" type="slidenum">
              <a:rPr lang="nl-NL" smtClean="0"/>
              <a:t>6</a:t>
            </a:fld>
            <a:r>
              <a:rPr lang="nl-NL" dirty="0"/>
              <a:t> | Eindrapportage Veranderingen in koopgedrag</a:t>
            </a:r>
          </a:p>
        </p:txBody>
      </p:sp>
      <p:grpSp>
        <p:nvGrpSpPr>
          <p:cNvPr id="35" name="Group 34"/>
          <p:cNvGrpSpPr/>
          <p:nvPr/>
        </p:nvGrpSpPr>
        <p:grpSpPr>
          <a:xfrm>
            <a:off x="3971853" y="3996211"/>
            <a:ext cx="1102949" cy="818697"/>
            <a:chOff x="466461" y="3752756"/>
            <a:chExt cx="1102949" cy="818697"/>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61" y="4020611"/>
              <a:ext cx="550842" cy="55084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701" y="3752756"/>
              <a:ext cx="535709" cy="535709"/>
            </a:xfrm>
            <a:prstGeom prst="rect">
              <a:avLst/>
            </a:prstGeom>
          </p:spPr>
        </p:pic>
        <p:cxnSp>
          <p:nvCxnSpPr>
            <p:cNvPr id="38" name="Straight Connector 37"/>
            <p:cNvCxnSpPr/>
            <p:nvPr/>
          </p:nvCxnSpPr>
          <p:spPr>
            <a:xfrm>
              <a:off x="769576" y="3768045"/>
              <a:ext cx="455118" cy="711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857212" y="4012124"/>
            <a:ext cx="1269079" cy="811777"/>
            <a:chOff x="7437856" y="3762395"/>
            <a:chExt cx="1269079" cy="811777"/>
          </a:xfrm>
        </p:grpSpPr>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7856" y="4000742"/>
              <a:ext cx="573430" cy="57343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9622" y="3826799"/>
              <a:ext cx="547313" cy="299198"/>
            </a:xfrm>
            <a:prstGeom prst="rect">
              <a:avLst/>
            </a:prstGeom>
          </p:spPr>
        </p:pic>
        <p:cxnSp>
          <p:nvCxnSpPr>
            <p:cNvPr id="45" name="Straight Connector 44"/>
            <p:cNvCxnSpPr/>
            <p:nvPr/>
          </p:nvCxnSpPr>
          <p:spPr>
            <a:xfrm>
              <a:off x="7839934" y="3762395"/>
              <a:ext cx="455118" cy="711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Content Placeholder 5"/>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45545" r="4046"/>
          <a:stretch/>
        </p:blipFill>
        <p:spPr>
          <a:xfrm>
            <a:off x="727076" y="3989289"/>
            <a:ext cx="714666" cy="1063303"/>
          </a:xfrm>
          <a:prstGeom prst="rect">
            <a:avLst/>
          </a:prstGeom>
        </p:spPr>
      </p:pic>
      <p:pic>
        <p:nvPicPr>
          <p:cNvPr id="47" name="Picture 46"/>
          <p:cNvPicPr>
            <a:picLocks noChangeAspect="1"/>
          </p:cNvPicPr>
          <p:nvPr/>
        </p:nvPicPr>
        <p:blipFill rotWithShape="1">
          <a:blip r:embed="rId8">
            <a:extLst>
              <a:ext uri="{28A0092B-C50C-407E-A947-70E740481C1C}">
                <a14:useLocalDpi xmlns:a14="http://schemas.microsoft.com/office/drawing/2010/main" val="0"/>
              </a:ext>
            </a:extLst>
          </a:blip>
          <a:srcRect l="11667" r="41678"/>
          <a:stretch/>
        </p:blipFill>
        <p:spPr>
          <a:xfrm>
            <a:off x="1459285" y="3989289"/>
            <a:ext cx="745291" cy="1063304"/>
          </a:xfrm>
          <a:prstGeom prst="snip1Rect">
            <a:avLst>
              <a:gd name="adj" fmla="val 0"/>
            </a:avLst>
          </a:prstGeom>
          <a:ln w="19050">
            <a:solidFill>
              <a:schemeClr val="bg1"/>
            </a:solidFill>
          </a:ln>
        </p:spPr>
      </p:pic>
      <p:sp>
        <p:nvSpPr>
          <p:cNvPr id="48" name="Ribbon: Tilted Down 47"/>
          <p:cNvSpPr/>
          <p:nvPr/>
        </p:nvSpPr>
        <p:spPr>
          <a:xfrm>
            <a:off x="1587745" y="5235919"/>
            <a:ext cx="6067201" cy="1195588"/>
          </a:xfrm>
          <a:prstGeom prst="ribbon">
            <a:avLst>
              <a:gd name="adj1" fmla="val 10288"/>
              <a:gd name="adj2" fmla="val 75000"/>
            </a:avLst>
          </a:prstGeom>
          <a:solidFill>
            <a:schemeClr val="bg1">
              <a:lumMod val="85000"/>
            </a:schemeClr>
          </a:solid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9" name="TextBox 48"/>
          <p:cNvSpPr txBox="1"/>
          <p:nvPr/>
        </p:nvSpPr>
        <p:spPr>
          <a:xfrm>
            <a:off x="2238803" y="5337456"/>
            <a:ext cx="4765084" cy="1015663"/>
          </a:xfrm>
          <a:prstGeom prst="rect">
            <a:avLst/>
          </a:prstGeom>
          <a:noFill/>
        </p:spPr>
        <p:txBody>
          <a:bodyPr wrap="square" rtlCol="0">
            <a:spAutoFit/>
          </a:bodyPr>
          <a:lstStyle/>
          <a:p>
            <a:pPr algn="ctr"/>
            <a:r>
              <a:rPr lang="nl-NL" b="1" i="1" dirty="0"/>
              <a:t>Veranderingen in koopgedrag</a:t>
            </a:r>
          </a:p>
          <a:p>
            <a:pPr algn="ctr"/>
            <a:r>
              <a:rPr lang="nl-NL" sz="1400" i="1" dirty="0"/>
              <a:t>▪  Functie binnenstad ▪</a:t>
            </a:r>
          </a:p>
          <a:p>
            <a:pPr algn="ctr"/>
            <a:r>
              <a:rPr lang="nl-NL" sz="1400" i="1" dirty="0"/>
              <a:t>▪  Zelf winkelen of laten bezorgen ▪</a:t>
            </a:r>
          </a:p>
          <a:p>
            <a:pPr algn="ctr"/>
            <a:r>
              <a:rPr lang="nl-NL" sz="1400" i="1" dirty="0"/>
              <a:t>▪  Meer of minder vervoersbewegingen ▪</a:t>
            </a:r>
          </a:p>
        </p:txBody>
      </p:sp>
    </p:spTree>
    <p:extLst>
      <p:ext uri="{BB962C8B-B14F-4D97-AF65-F5344CB8AC3E}">
        <p14:creationId xmlns:p14="http://schemas.microsoft.com/office/powerpoint/2010/main" val="62234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	Kennisvraag gemeente Groningen</a:t>
            </a:r>
          </a:p>
        </p:txBody>
      </p:sp>
      <p:sp>
        <p:nvSpPr>
          <p:cNvPr id="4" name="Date Placeholder 3"/>
          <p:cNvSpPr>
            <a:spLocks noGrp="1"/>
          </p:cNvSpPr>
          <p:nvPr>
            <p:ph type="dt" sz="half" idx="10"/>
          </p:nvPr>
        </p:nvSpPr>
        <p:spPr/>
        <p:txBody>
          <a:bodyPr/>
          <a:lstStyle/>
          <a:p>
            <a:r>
              <a:rPr lang="nl-NL" dirty="0"/>
              <a:t>vrijdag 31 maart 2017</a:t>
            </a:r>
          </a:p>
        </p:txBody>
      </p:sp>
      <p:sp>
        <p:nvSpPr>
          <p:cNvPr id="5" name="Footer Placeholder 4"/>
          <p:cNvSpPr>
            <a:spLocks noGrp="1"/>
          </p:cNvSpPr>
          <p:nvPr>
            <p:ph type="ftr" sz="quarter" idx="11"/>
          </p:nvPr>
        </p:nvSpPr>
        <p:spPr/>
        <p:txBody>
          <a:bodyPr/>
          <a:lstStyle/>
          <a:p>
            <a:fld id="{04C690BC-4E68-4C1B-8E36-47CE50919140}" type="slidenum">
              <a:rPr lang="nl-NL" smtClean="0"/>
              <a:t>7</a:t>
            </a:fld>
            <a:r>
              <a:rPr lang="nl-NL" dirty="0"/>
              <a:t> | Eindrapportage Veranderingen in koopgedrag</a:t>
            </a:r>
          </a:p>
        </p:txBody>
      </p:sp>
      <p:grpSp>
        <p:nvGrpSpPr>
          <p:cNvPr id="6" name="Group 5"/>
          <p:cNvGrpSpPr/>
          <p:nvPr/>
        </p:nvGrpSpPr>
        <p:grpSpPr>
          <a:xfrm>
            <a:off x="554410" y="1879313"/>
            <a:ext cx="8042447" cy="756029"/>
            <a:chOff x="554410" y="1990725"/>
            <a:chExt cx="6122245" cy="756029"/>
          </a:xfrm>
        </p:grpSpPr>
        <p:sp>
          <p:nvSpPr>
            <p:cNvPr id="7" name="Rectangle: Rounded Corners 6"/>
            <p:cNvSpPr/>
            <p:nvPr/>
          </p:nvSpPr>
          <p:spPr>
            <a:xfrm>
              <a:off x="554410" y="2124075"/>
              <a:ext cx="6122245" cy="622679"/>
            </a:xfrm>
            <a:prstGeom prst="roundRect">
              <a:avLst>
                <a:gd name="adj" fmla="val 8491"/>
              </a:avLst>
            </a:prstGeom>
            <a:solidFill>
              <a:schemeClr val="tx2">
                <a:lumMod val="20000"/>
                <a:lumOff val="80000"/>
              </a:schemeClr>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nl-NL" sz="1200" dirty="0">
                  <a:solidFill>
                    <a:schemeClr val="tx1"/>
                  </a:solidFill>
                </a:rPr>
                <a:t>De </a:t>
              </a:r>
              <a:r>
                <a:rPr lang="nl-NL" sz="1200" dirty="0">
                  <a:solidFill>
                    <a:schemeClr val="accent4">
                      <a:lumMod val="75000"/>
                    </a:schemeClr>
                  </a:solidFill>
                </a:rPr>
                <a:t>beleving staat centraal </a:t>
              </a:r>
              <a:r>
                <a:rPr lang="nl-NL" sz="1200" dirty="0">
                  <a:solidFill>
                    <a:schemeClr val="tx1"/>
                  </a:solidFill>
                </a:rPr>
                <a:t>en de binnenstad wordt daarom meer en meer een </a:t>
              </a:r>
              <a:r>
                <a:rPr lang="nl-NL" sz="1200" dirty="0">
                  <a:solidFill>
                    <a:schemeClr val="accent4">
                      <a:lumMod val="75000"/>
                    </a:schemeClr>
                  </a:solidFill>
                </a:rPr>
                <a:t>combinatie van detailhandel, horeca en cultuur</a:t>
              </a:r>
              <a:r>
                <a:rPr lang="nl-NL" sz="1200" dirty="0">
                  <a:solidFill>
                    <a:schemeClr val="tx1"/>
                  </a:solidFill>
                </a:rPr>
                <a:t>. Groningen heeft de ambitie om de binnenstad te veranderen van een </a:t>
              </a:r>
              <a:r>
                <a:rPr lang="nl-NL" sz="1200" i="1" dirty="0" err="1">
                  <a:solidFill>
                    <a:schemeClr val="accent4">
                      <a:lumMod val="75000"/>
                    </a:schemeClr>
                  </a:solidFill>
                </a:rPr>
                <a:t>place</a:t>
              </a:r>
              <a:r>
                <a:rPr lang="nl-NL" sz="1200" i="1" dirty="0">
                  <a:solidFill>
                    <a:schemeClr val="accent4">
                      <a:lumMod val="75000"/>
                    </a:schemeClr>
                  </a:solidFill>
                </a:rPr>
                <a:t> </a:t>
              </a:r>
              <a:r>
                <a:rPr lang="nl-NL" sz="1200" i="1" dirty="0" err="1">
                  <a:solidFill>
                    <a:schemeClr val="accent4">
                      <a:lumMod val="75000"/>
                    </a:schemeClr>
                  </a:solidFill>
                </a:rPr>
                <a:t>to</a:t>
              </a:r>
              <a:r>
                <a:rPr lang="nl-NL" sz="1200" i="1" dirty="0">
                  <a:solidFill>
                    <a:schemeClr val="accent4">
                      <a:lumMod val="75000"/>
                    </a:schemeClr>
                  </a:solidFill>
                </a:rPr>
                <a:t> </a:t>
              </a:r>
              <a:r>
                <a:rPr lang="nl-NL" sz="1200" i="1" dirty="0" err="1">
                  <a:solidFill>
                    <a:schemeClr val="accent4">
                      <a:lumMod val="75000"/>
                    </a:schemeClr>
                  </a:solidFill>
                </a:rPr>
                <a:t>buy</a:t>
              </a:r>
              <a:r>
                <a:rPr lang="nl-NL" sz="1200" i="1" dirty="0">
                  <a:solidFill>
                    <a:schemeClr val="accent4">
                      <a:lumMod val="75000"/>
                    </a:schemeClr>
                  </a:solidFill>
                </a:rPr>
                <a:t> </a:t>
              </a:r>
              <a:r>
                <a:rPr lang="nl-NL" sz="1200" dirty="0">
                  <a:solidFill>
                    <a:schemeClr val="tx1"/>
                  </a:solidFill>
                </a:rPr>
                <a:t>naar een </a:t>
              </a:r>
              <a:r>
                <a:rPr lang="nl-NL" sz="1200" i="1" dirty="0" err="1">
                  <a:solidFill>
                    <a:schemeClr val="accent4">
                      <a:lumMod val="75000"/>
                    </a:schemeClr>
                  </a:solidFill>
                </a:rPr>
                <a:t>place</a:t>
              </a:r>
              <a:r>
                <a:rPr lang="nl-NL" sz="1200" i="1" dirty="0">
                  <a:solidFill>
                    <a:schemeClr val="accent4">
                      <a:lumMod val="75000"/>
                    </a:schemeClr>
                  </a:solidFill>
                </a:rPr>
                <a:t> </a:t>
              </a:r>
              <a:r>
                <a:rPr lang="nl-NL" sz="1200" i="1" dirty="0" err="1">
                  <a:solidFill>
                    <a:schemeClr val="accent4">
                      <a:lumMod val="75000"/>
                    </a:schemeClr>
                  </a:solidFill>
                </a:rPr>
                <a:t>to</a:t>
              </a:r>
              <a:r>
                <a:rPr lang="nl-NL" sz="1200" i="1" dirty="0">
                  <a:solidFill>
                    <a:schemeClr val="accent4">
                      <a:lumMod val="75000"/>
                    </a:schemeClr>
                  </a:solidFill>
                </a:rPr>
                <a:t> </a:t>
              </a:r>
              <a:r>
                <a:rPr lang="nl-NL" sz="1200" i="1" dirty="0" err="1">
                  <a:solidFill>
                    <a:schemeClr val="accent4">
                      <a:lumMod val="75000"/>
                    </a:schemeClr>
                  </a:solidFill>
                </a:rPr>
                <a:t>be</a:t>
              </a:r>
              <a:r>
                <a:rPr lang="nl-NL" sz="1200" i="1" dirty="0">
                  <a:solidFill>
                    <a:schemeClr val="tx1"/>
                  </a:solidFill>
                </a:rPr>
                <a:t>.</a:t>
              </a:r>
              <a:r>
                <a:rPr lang="nl-NL" sz="1200" i="1" dirty="0">
                  <a:solidFill>
                    <a:schemeClr val="tx2"/>
                  </a:solidFill>
                </a:rPr>
                <a:t> </a:t>
              </a:r>
              <a:endParaRPr lang="nl-NL" sz="1200" dirty="0">
                <a:solidFill>
                  <a:schemeClr val="tx1"/>
                </a:solidFill>
              </a:endParaRPr>
            </a:p>
          </p:txBody>
        </p:sp>
        <p:sp>
          <p:nvSpPr>
            <p:cNvPr id="8" name="Rectangle 7"/>
            <p:cNvSpPr/>
            <p:nvPr/>
          </p:nvSpPr>
          <p:spPr>
            <a:xfrm>
              <a:off x="737677" y="1990725"/>
              <a:ext cx="605581" cy="266700"/>
            </a:xfrm>
            <a:prstGeom prst="rect">
              <a:avLst/>
            </a:prstGeom>
            <a:solidFill>
              <a:schemeClr val="tx2">
                <a:lumMod val="75000"/>
              </a:schemeClr>
            </a:solidFill>
            <a:ln w="6350">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t>Ambitie</a:t>
              </a:r>
            </a:p>
          </p:txBody>
        </p:sp>
      </p:grpSp>
      <p:grpSp>
        <p:nvGrpSpPr>
          <p:cNvPr id="9" name="Group 8"/>
          <p:cNvGrpSpPr/>
          <p:nvPr/>
        </p:nvGrpSpPr>
        <p:grpSpPr>
          <a:xfrm>
            <a:off x="552030" y="2803266"/>
            <a:ext cx="8042447" cy="1570734"/>
            <a:chOff x="554410" y="1990725"/>
            <a:chExt cx="6122245" cy="1570734"/>
          </a:xfrm>
        </p:grpSpPr>
        <p:sp>
          <p:nvSpPr>
            <p:cNvPr id="10" name="Rectangle: Rounded Corners 9"/>
            <p:cNvSpPr/>
            <p:nvPr/>
          </p:nvSpPr>
          <p:spPr>
            <a:xfrm>
              <a:off x="554410" y="2124075"/>
              <a:ext cx="6122245" cy="1437384"/>
            </a:xfrm>
            <a:prstGeom prst="roundRect">
              <a:avLst>
                <a:gd name="adj" fmla="val 4129"/>
              </a:avLst>
            </a:prstGeom>
            <a:solidFill>
              <a:schemeClr val="tx2">
                <a:lumMod val="20000"/>
                <a:lumOff val="80000"/>
              </a:schemeClr>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nl-NL" sz="1200" dirty="0">
                  <a:solidFill>
                    <a:schemeClr val="tx1"/>
                  </a:solidFill>
                </a:rPr>
                <a:t>Hoe kunnen wij als gemeente </a:t>
              </a:r>
              <a:r>
                <a:rPr lang="nl-NL" sz="1200" dirty="0">
                  <a:solidFill>
                    <a:schemeClr val="accent4">
                      <a:lumMod val="75000"/>
                    </a:schemeClr>
                  </a:solidFill>
                </a:rPr>
                <a:t>voorkomen</a:t>
              </a:r>
              <a:r>
                <a:rPr lang="nl-NL" sz="1200" dirty="0">
                  <a:solidFill>
                    <a:schemeClr val="tx1"/>
                  </a:solidFill>
                </a:rPr>
                <a:t> dat door het </a:t>
              </a:r>
              <a:r>
                <a:rPr lang="nl-NL" sz="1200" dirty="0">
                  <a:solidFill>
                    <a:schemeClr val="accent4">
                      <a:lumMod val="75000"/>
                    </a:schemeClr>
                  </a:solidFill>
                </a:rPr>
                <a:t>veranderende koopgedrag </a:t>
              </a:r>
              <a:r>
                <a:rPr lang="nl-NL" sz="1200" dirty="0">
                  <a:solidFill>
                    <a:schemeClr val="tx1"/>
                  </a:solidFill>
                </a:rPr>
                <a:t>de </a:t>
              </a:r>
              <a:r>
                <a:rPr lang="nl-NL" sz="1200" dirty="0">
                  <a:solidFill>
                    <a:schemeClr val="accent4">
                      <a:lumMod val="75000"/>
                    </a:schemeClr>
                  </a:solidFill>
                </a:rPr>
                <a:t>vervoersbewegingen</a:t>
              </a:r>
              <a:r>
                <a:rPr lang="nl-NL" sz="1200" dirty="0">
                  <a:solidFill>
                    <a:schemeClr val="tx1"/>
                  </a:solidFill>
                </a:rPr>
                <a:t> in het stedelijk gebied </a:t>
              </a:r>
              <a:r>
                <a:rPr lang="nl-NL" sz="1200" dirty="0">
                  <a:solidFill>
                    <a:schemeClr val="accent4">
                      <a:lumMod val="75000"/>
                    </a:schemeClr>
                  </a:solidFill>
                </a:rPr>
                <a:t>toenemen</a:t>
              </a:r>
              <a:r>
                <a:rPr lang="nl-NL" sz="1200" dirty="0">
                  <a:solidFill>
                    <a:schemeClr val="tx1"/>
                  </a:solidFill>
                </a:rPr>
                <a:t>? De gemeente zoekt naar </a:t>
              </a:r>
              <a:r>
                <a:rPr lang="nl-NL" sz="1200" dirty="0">
                  <a:solidFill>
                    <a:schemeClr val="accent4">
                      <a:lumMod val="75000"/>
                    </a:schemeClr>
                  </a:solidFill>
                </a:rPr>
                <a:t>toepasbare, concrete en praktische handvatten </a:t>
              </a:r>
              <a:r>
                <a:rPr lang="nl-NL" sz="1200" dirty="0">
                  <a:solidFill>
                    <a:schemeClr val="tx1"/>
                  </a:solidFill>
                </a:rPr>
                <a:t>over wat de gemeente kan doen om mogelijke oplossingen te laten werken. Deelvragen hiervoor zijn:</a:t>
              </a:r>
            </a:p>
            <a:p>
              <a:pPr marL="414338" lvl="1" indent="-228600">
                <a:lnSpc>
                  <a:spcPct val="100000"/>
                </a:lnSpc>
                <a:spcAft>
                  <a:spcPts val="300"/>
                </a:spcAft>
                <a:buFont typeface="+mj-lt"/>
                <a:buAutoNum type="arabicPeriod"/>
              </a:pPr>
              <a:r>
                <a:rPr lang="nl-NL" sz="1200" dirty="0">
                  <a:solidFill>
                    <a:schemeClr val="tx1"/>
                  </a:solidFill>
                </a:rPr>
                <a:t>Hoe gaan we winkelen in de toekomst?</a:t>
              </a:r>
            </a:p>
            <a:p>
              <a:pPr marL="414338" lvl="1" indent="-228600">
                <a:lnSpc>
                  <a:spcPct val="100000"/>
                </a:lnSpc>
                <a:spcAft>
                  <a:spcPts val="300"/>
                </a:spcAft>
                <a:buFont typeface="+mj-lt"/>
                <a:buAutoNum type="arabicPeriod"/>
              </a:pPr>
              <a:r>
                <a:rPr lang="nl-NL" sz="1200" dirty="0">
                  <a:solidFill>
                    <a:schemeClr val="tx1"/>
                  </a:solidFill>
                </a:rPr>
                <a:t>Hoe verandert de manier van samenleven?</a:t>
              </a:r>
            </a:p>
            <a:p>
              <a:pPr marL="414338" lvl="1" indent="-228600">
                <a:lnSpc>
                  <a:spcPct val="100000"/>
                </a:lnSpc>
                <a:spcAft>
                  <a:spcPts val="300"/>
                </a:spcAft>
                <a:buFont typeface="+mj-lt"/>
                <a:buAutoNum type="arabicPeriod"/>
              </a:pPr>
              <a:r>
                <a:rPr lang="nl-NL" sz="1200" dirty="0">
                  <a:solidFill>
                    <a:schemeClr val="tx1"/>
                  </a:solidFill>
                </a:rPr>
                <a:t>Waarom komen initiatieven als het combineren van logistieke ritten en afleverpunten niet van de grond?</a:t>
              </a:r>
            </a:p>
          </p:txBody>
        </p:sp>
        <p:sp>
          <p:nvSpPr>
            <p:cNvPr id="11" name="Rectangle 10"/>
            <p:cNvSpPr/>
            <p:nvPr/>
          </p:nvSpPr>
          <p:spPr>
            <a:xfrm>
              <a:off x="737677" y="1990725"/>
              <a:ext cx="910117" cy="266700"/>
            </a:xfrm>
            <a:prstGeom prst="rect">
              <a:avLst/>
            </a:prstGeom>
            <a:solidFill>
              <a:schemeClr val="tx2">
                <a:lumMod val="75000"/>
              </a:schemeClr>
            </a:solidFill>
            <a:ln w="6350">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t>Kennisvraag</a:t>
              </a:r>
            </a:p>
          </p:txBody>
        </p:sp>
      </p:grpSp>
      <p:grpSp>
        <p:nvGrpSpPr>
          <p:cNvPr id="41" name="Group 40"/>
          <p:cNvGrpSpPr/>
          <p:nvPr/>
        </p:nvGrpSpPr>
        <p:grpSpPr>
          <a:xfrm>
            <a:off x="552029" y="4507350"/>
            <a:ext cx="8042447" cy="1846650"/>
            <a:chOff x="554345" y="1990725"/>
            <a:chExt cx="6122245" cy="1846650"/>
          </a:xfrm>
        </p:grpSpPr>
        <p:sp>
          <p:nvSpPr>
            <p:cNvPr id="42" name="Rectangle: Rounded Corners 41"/>
            <p:cNvSpPr/>
            <p:nvPr/>
          </p:nvSpPr>
          <p:spPr>
            <a:xfrm>
              <a:off x="554345" y="2150854"/>
              <a:ext cx="6122245" cy="1686521"/>
            </a:xfrm>
            <a:prstGeom prst="roundRect">
              <a:avLst>
                <a:gd name="adj" fmla="val 2774"/>
              </a:avLst>
            </a:prstGeom>
            <a:solidFill>
              <a:schemeClr val="tx2">
                <a:lumMod val="20000"/>
                <a:lumOff val="80000"/>
              </a:schemeClr>
            </a:solid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nl-NL" sz="1200" dirty="0">
                  <a:solidFill>
                    <a:schemeClr val="tx1"/>
                  </a:solidFill>
                </a:rPr>
                <a:t>Stedelijke vervoersbewegingen zijn te verdelen in (1) logistiek en (2) personen. Mobiliteit van personen valt binnen de scope van dit project en heeft te maken met hoe men reist van en naar de winkel. De logistieke bewegingen verdelen we onder in business-to-business (b2b) en business-</a:t>
              </a:r>
              <a:r>
                <a:rPr lang="nl-NL" sz="1200" dirty="0" err="1">
                  <a:solidFill>
                    <a:schemeClr val="tx1"/>
                  </a:solidFill>
                </a:rPr>
                <a:t>to</a:t>
              </a:r>
              <a:r>
                <a:rPr lang="nl-NL" sz="1200" dirty="0">
                  <a:solidFill>
                    <a:schemeClr val="tx1"/>
                  </a:solidFill>
                </a:rPr>
                <a:t>-</a:t>
              </a:r>
              <a:r>
                <a:rPr lang="nl-NL" sz="1200" dirty="0" err="1">
                  <a:solidFill>
                    <a:schemeClr val="tx1"/>
                  </a:solidFill>
                </a:rPr>
                <a:t>consumer</a:t>
              </a:r>
              <a:r>
                <a:rPr lang="nl-NL" sz="1200" dirty="0">
                  <a:solidFill>
                    <a:schemeClr val="tx1"/>
                  </a:solidFill>
                </a:rPr>
                <a:t> (b2c). De b2b bewegingen zoals de bevoorrading van winkels en horeca vallen buiten de scope van het project. De b2c bewegingen bestaan grofweg uit het afleveren van pakketten door post en koeriersbedrijven, het bezorgen van boodschappen en de </a:t>
              </a:r>
              <a:r>
                <a:rPr lang="nl-NL" sz="1200" dirty="0" err="1">
                  <a:solidFill>
                    <a:schemeClr val="tx1"/>
                  </a:solidFill>
                </a:rPr>
                <a:t>tweemansdistributie</a:t>
              </a:r>
              <a:r>
                <a:rPr lang="nl-NL" sz="1200" dirty="0">
                  <a:solidFill>
                    <a:schemeClr val="tx1"/>
                  </a:solidFill>
                </a:rPr>
                <a:t> zoals de bezorging van witgoed en meubels. De essentie van de kennisvraag richt zich op het bezorgen van zowel online als offline aankopen en daarom vallen </a:t>
              </a:r>
              <a:r>
                <a:rPr lang="nl-NL" sz="1200" dirty="0" err="1">
                  <a:solidFill>
                    <a:schemeClr val="tx1"/>
                  </a:solidFill>
                </a:rPr>
                <a:t>tweemansdistributie</a:t>
              </a:r>
              <a:r>
                <a:rPr lang="nl-NL" sz="1200" dirty="0">
                  <a:solidFill>
                    <a:schemeClr val="tx1"/>
                  </a:solidFill>
                </a:rPr>
                <a:t> en het bezorgen van boodschappen buiten de scope van dit project.</a:t>
              </a:r>
            </a:p>
          </p:txBody>
        </p:sp>
        <p:sp>
          <p:nvSpPr>
            <p:cNvPr id="43" name="Rectangle 42"/>
            <p:cNvSpPr/>
            <p:nvPr/>
          </p:nvSpPr>
          <p:spPr>
            <a:xfrm>
              <a:off x="737676" y="1990725"/>
              <a:ext cx="852736" cy="266700"/>
            </a:xfrm>
            <a:prstGeom prst="rect">
              <a:avLst/>
            </a:prstGeom>
            <a:solidFill>
              <a:schemeClr val="tx2">
                <a:lumMod val="75000"/>
              </a:schemeClr>
            </a:solidFill>
            <a:ln w="6350">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400" dirty="0"/>
                <a:t>Afbakening</a:t>
              </a:r>
            </a:p>
          </p:txBody>
        </p:sp>
      </p:grpSp>
      <p:sp>
        <p:nvSpPr>
          <p:cNvPr id="14" name="Rectangle 13"/>
          <p:cNvSpPr/>
          <p:nvPr/>
        </p:nvSpPr>
        <p:spPr>
          <a:xfrm>
            <a:off x="554410" y="1118872"/>
            <a:ext cx="720000" cy="72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1.2</a:t>
            </a:r>
          </a:p>
        </p:txBody>
      </p:sp>
    </p:spTree>
    <p:extLst>
      <p:ext uri="{BB962C8B-B14F-4D97-AF65-F5344CB8AC3E}">
        <p14:creationId xmlns:p14="http://schemas.microsoft.com/office/powerpoint/2010/main" val="39912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	Kennisvraag gemeente </a:t>
            </a:r>
            <a:r>
              <a:rPr lang="nl-NL" dirty="0" err="1"/>
              <a:t>groningen</a:t>
            </a:r>
            <a:br>
              <a:rPr lang="nl-NL" dirty="0"/>
            </a:br>
            <a:r>
              <a:rPr lang="nl-NL" dirty="0"/>
              <a:t>	</a:t>
            </a:r>
            <a:r>
              <a:rPr lang="nl-NL" sz="1600" dirty="0"/>
              <a:t>Binnenstadvisie </a:t>
            </a:r>
          </a:p>
        </p:txBody>
      </p:sp>
      <p:sp>
        <p:nvSpPr>
          <p:cNvPr id="3" name="Content Placeholder 2"/>
          <p:cNvSpPr>
            <a:spLocks noGrp="1"/>
          </p:cNvSpPr>
          <p:nvPr>
            <p:ph idx="1"/>
          </p:nvPr>
        </p:nvSpPr>
        <p:spPr/>
        <p:txBody>
          <a:bodyPr/>
          <a:lstStyle/>
          <a:p>
            <a:r>
              <a:rPr lang="nl-NL" dirty="0"/>
              <a:t>Gemeente Groningen constateert in haar binnenstadvisie:</a:t>
            </a:r>
          </a:p>
          <a:p>
            <a:pPr lvl="1"/>
            <a:r>
              <a:rPr lang="nl-NL" dirty="0"/>
              <a:t>dat de versmelting van online en offline aankoopkanalen doorzet en dat winkeliers beseffen dat er iets moet gebeuren om als winkel relevant te blijven.</a:t>
            </a:r>
          </a:p>
          <a:p>
            <a:pPr lvl="1"/>
            <a:r>
              <a:rPr lang="nl-NL" dirty="0"/>
              <a:t>dat ondanks de forse groei van het </a:t>
            </a:r>
            <a:r>
              <a:rPr lang="nl-NL" dirty="0" err="1"/>
              <a:t>internetwinkelen</a:t>
            </a:r>
            <a:r>
              <a:rPr lang="nl-NL" dirty="0"/>
              <a:t>, het aandeel van online bestedingen in de totale detailhandelsomzet relatief bescheiden is. </a:t>
            </a:r>
          </a:p>
          <a:p>
            <a:pPr lvl="1"/>
            <a:r>
              <a:rPr lang="nl-NL" dirty="0"/>
              <a:t>dat webwinkels fysieke verkooppunten openen. </a:t>
            </a:r>
          </a:p>
          <a:p>
            <a:endParaRPr lang="nl-NL" dirty="0"/>
          </a:p>
          <a:p>
            <a:endParaRPr lang="nl-NL" dirty="0"/>
          </a:p>
          <a:p>
            <a:endParaRPr lang="nl-NL" dirty="0"/>
          </a:p>
          <a:p>
            <a:pPr marL="0" indent="0">
              <a:buNone/>
            </a:pPr>
            <a:endParaRPr lang="nl-NL" sz="900" dirty="0">
              <a:solidFill>
                <a:schemeClr val="accent1"/>
              </a:solidFill>
            </a:endParaRPr>
          </a:p>
          <a:p>
            <a:endParaRPr lang="nl-NL" dirty="0"/>
          </a:p>
        </p:txBody>
      </p:sp>
      <p:sp>
        <p:nvSpPr>
          <p:cNvPr id="4" name="Date Placeholder 3"/>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13688F7A-A9F4-44D0-9761-58D38A72A807}" type="slidenum">
              <a:rPr lang="nl-NL" smtClean="0"/>
              <a:pPr/>
              <a:t>8</a:t>
            </a:fld>
            <a:r>
              <a:rPr lang="nl-NL"/>
              <a:t> | Eindrapportage Veranderingen in koopgedrag</a:t>
            </a:r>
            <a:endParaRPr lang="nl-NL" dirty="0"/>
          </a:p>
        </p:txBody>
      </p:sp>
      <p:pic>
        <p:nvPicPr>
          <p:cNvPr id="7" name="Picture 6"/>
          <p:cNvPicPr>
            <a:picLocks noChangeAspect="1"/>
          </p:cNvPicPr>
          <p:nvPr/>
        </p:nvPicPr>
        <p:blipFill>
          <a:blip r:embed="rId3"/>
          <a:stretch>
            <a:fillRect/>
          </a:stretch>
        </p:blipFill>
        <p:spPr>
          <a:xfrm rot="21040526">
            <a:off x="6033744" y="4530668"/>
            <a:ext cx="2060042" cy="1547330"/>
          </a:xfrm>
          <a:prstGeom prst="rect">
            <a:avLst/>
          </a:prstGeom>
          <a:ln>
            <a:noFill/>
          </a:ln>
          <a:effectLst>
            <a:outerShdw blurRad="190500" algn="tl" rotWithShape="0">
              <a:srgbClr val="000000">
                <a:alpha val="70000"/>
              </a:srgbClr>
            </a:outerShdw>
          </a:effectLst>
        </p:spPr>
      </p:pic>
      <p:sp>
        <p:nvSpPr>
          <p:cNvPr id="8" name="Rectangle 7"/>
          <p:cNvSpPr/>
          <p:nvPr/>
        </p:nvSpPr>
        <p:spPr>
          <a:xfrm>
            <a:off x="554410" y="1118872"/>
            <a:ext cx="720000" cy="72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1.2</a:t>
            </a:r>
          </a:p>
        </p:txBody>
      </p:sp>
    </p:spTree>
    <p:extLst>
      <p:ext uri="{BB962C8B-B14F-4D97-AF65-F5344CB8AC3E}">
        <p14:creationId xmlns:p14="http://schemas.microsoft.com/office/powerpoint/2010/main" val="106189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	Aanpak</a:t>
            </a:r>
            <a:endParaRPr lang="nl-NL" dirty="0"/>
          </a:p>
        </p:txBody>
      </p:sp>
      <p:sp>
        <p:nvSpPr>
          <p:cNvPr id="3" name="Content Placeholder 2"/>
          <p:cNvSpPr>
            <a:spLocks noGrp="1"/>
          </p:cNvSpPr>
          <p:nvPr>
            <p:ph idx="1"/>
          </p:nvPr>
        </p:nvSpPr>
        <p:spPr/>
        <p:txBody>
          <a:bodyPr/>
          <a:lstStyle/>
          <a:p>
            <a:r>
              <a:rPr lang="nl-NL" dirty="0"/>
              <a:t>Literatuurstudie naar trends en de impact op mobiliteit en leefomgeving</a:t>
            </a:r>
          </a:p>
          <a:p>
            <a:pPr lvl="2">
              <a:lnSpc>
                <a:spcPct val="100000"/>
              </a:lnSpc>
            </a:pPr>
            <a:r>
              <a:rPr lang="nl-NL" dirty="0"/>
              <a:t>Algemeen</a:t>
            </a:r>
          </a:p>
          <a:p>
            <a:pPr lvl="2">
              <a:lnSpc>
                <a:spcPct val="100000"/>
              </a:lnSpc>
            </a:pPr>
            <a:r>
              <a:rPr lang="nl-NL" dirty="0"/>
              <a:t>Verwachtingen e-commerce, winkelgebieden en stedelijke hubs</a:t>
            </a:r>
          </a:p>
          <a:p>
            <a:pPr lvl="2">
              <a:lnSpc>
                <a:spcPct val="100000"/>
              </a:lnSpc>
            </a:pPr>
            <a:r>
              <a:rPr lang="nl-NL" dirty="0"/>
              <a:t>Verschuiving van winkeltijden</a:t>
            </a:r>
          </a:p>
          <a:p>
            <a:pPr lvl="2">
              <a:lnSpc>
                <a:spcPct val="100000"/>
              </a:lnSpc>
            </a:pPr>
            <a:r>
              <a:rPr lang="nl-NL" dirty="0"/>
              <a:t>Vestigingsvoorkeuren van webwinkels</a:t>
            </a:r>
          </a:p>
          <a:p>
            <a:pPr lvl="2">
              <a:lnSpc>
                <a:spcPct val="100000"/>
              </a:lnSpc>
            </a:pPr>
            <a:r>
              <a:rPr lang="nl-NL" dirty="0"/>
              <a:t>De samenleving</a:t>
            </a:r>
          </a:p>
          <a:p>
            <a:pPr lvl="1"/>
            <a:endParaRPr lang="nl-NL" dirty="0"/>
          </a:p>
          <a:p>
            <a:r>
              <a:rPr lang="nl-NL" dirty="0"/>
              <a:t>Inventarisatie praktijkvoorbeeld van stedelijks hubs andere trends met betrekking tot stedelijke distributie</a:t>
            </a:r>
          </a:p>
          <a:p>
            <a:endParaRPr lang="nl-NL" dirty="0"/>
          </a:p>
          <a:p>
            <a:r>
              <a:rPr lang="nl-NL" dirty="0"/>
              <a:t>Vertaling naar Groningse situatie</a:t>
            </a:r>
          </a:p>
          <a:p>
            <a:endParaRPr lang="nl-NL" dirty="0"/>
          </a:p>
          <a:p>
            <a:r>
              <a:rPr lang="nl-NL" dirty="0"/>
              <a:t>Rapporteren</a:t>
            </a:r>
          </a:p>
          <a:p>
            <a:endParaRPr lang="nl-NL" dirty="0"/>
          </a:p>
          <a:p>
            <a:endParaRPr lang="nl-NL" dirty="0"/>
          </a:p>
          <a:p>
            <a:pPr lvl="1"/>
            <a:endParaRPr lang="nl-NL" dirty="0"/>
          </a:p>
          <a:p>
            <a:pPr lvl="1"/>
            <a:endParaRPr lang="nl-NL" dirty="0"/>
          </a:p>
          <a:p>
            <a:endParaRPr lang="nl-NL" dirty="0"/>
          </a:p>
          <a:p>
            <a:endParaRPr lang="nl-NL" dirty="0"/>
          </a:p>
        </p:txBody>
      </p:sp>
      <p:sp>
        <p:nvSpPr>
          <p:cNvPr id="4" name="Date Placeholder 3"/>
          <p:cNvSpPr>
            <a:spLocks noGrp="1"/>
          </p:cNvSpPr>
          <p:nvPr>
            <p:ph type="dt" sz="half" idx="10"/>
          </p:nvPr>
        </p:nvSpPr>
        <p:spPr/>
        <p:txBody>
          <a:bodyPr/>
          <a:lstStyle/>
          <a:p>
            <a:r>
              <a:rPr lang="nl-NL"/>
              <a:t>vrijdag 31 maart 2017</a:t>
            </a:r>
            <a:endParaRPr lang="nl-NL" dirty="0"/>
          </a:p>
        </p:txBody>
      </p:sp>
      <p:sp>
        <p:nvSpPr>
          <p:cNvPr id="5" name="Footer Placeholder 4"/>
          <p:cNvSpPr>
            <a:spLocks noGrp="1"/>
          </p:cNvSpPr>
          <p:nvPr>
            <p:ph type="ftr" sz="quarter" idx="11"/>
          </p:nvPr>
        </p:nvSpPr>
        <p:spPr/>
        <p:txBody>
          <a:bodyPr/>
          <a:lstStyle/>
          <a:p>
            <a:fld id="{13688F7A-A9F4-44D0-9761-58D38A72A807}" type="slidenum">
              <a:rPr lang="nl-NL" smtClean="0"/>
              <a:pPr/>
              <a:t>9</a:t>
            </a:fld>
            <a:r>
              <a:rPr lang="nl-NL"/>
              <a:t> | Eindrapportage Veranderingen in koopgedrag</a:t>
            </a:r>
            <a:endParaRPr lang="nl-NL" dirty="0"/>
          </a:p>
        </p:txBody>
      </p:sp>
      <p:sp>
        <p:nvSpPr>
          <p:cNvPr id="8" name="Rectangle 7"/>
          <p:cNvSpPr/>
          <p:nvPr/>
        </p:nvSpPr>
        <p:spPr>
          <a:xfrm>
            <a:off x="554410" y="1118872"/>
            <a:ext cx="720000" cy="72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800" dirty="0"/>
              <a:t>1.3</a:t>
            </a:r>
          </a:p>
        </p:txBody>
      </p:sp>
    </p:spTree>
    <p:extLst>
      <p:ext uri="{BB962C8B-B14F-4D97-AF65-F5344CB8AC3E}">
        <p14:creationId xmlns:p14="http://schemas.microsoft.com/office/powerpoint/2010/main" val="364485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NO">
  <a:themeElements>
    <a:clrScheme name="TNO">
      <a:dk1>
        <a:sysClr val="windowText" lastClr="000000"/>
      </a:dk1>
      <a:lt1>
        <a:sysClr val="window" lastClr="FFFFFF"/>
      </a:lt1>
      <a:dk2>
        <a:srgbClr val="71A4C3"/>
      </a:dk2>
      <a:lt2>
        <a:srgbClr val="9C9C9E"/>
      </a:lt2>
      <a:accent1>
        <a:srgbClr val="ED8000"/>
      </a:accent1>
      <a:accent2>
        <a:srgbClr val="CB1325"/>
      </a:accent2>
      <a:accent3>
        <a:srgbClr val="FFCB00"/>
      </a:accent3>
      <a:accent4>
        <a:srgbClr val="649EC9"/>
      </a:accent4>
      <a:accent5>
        <a:srgbClr val="D6277A"/>
      </a:accent5>
      <a:accent6>
        <a:srgbClr val="93A800"/>
      </a:accent6>
      <a:hlink>
        <a:srgbClr val="71A4C3"/>
      </a:hlink>
      <a:folHlink>
        <a:srgbClr val="71A4C3"/>
      </a:folHlink>
    </a:clrScheme>
    <a:fontScheme name="TNO">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46504ECBB7174F8B66FF6F4DB2D395" ma:contentTypeVersion="6" ma:contentTypeDescription="Een nieuw document maken." ma:contentTypeScope="" ma:versionID="48046828145d826527780a8a71ae0aee">
  <xsd:schema xmlns:xsd="http://www.w3.org/2001/XMLSchema" xmlns:xs="http://www.w3.org/2001/XMLSchema" xmlns:p="http://schemas.microsoft.com/office/2006/metadata/properties" xmlns:ns2="dbdcd6f5-6d71-46a4-8d21-c993b328907f" xmlns:ns3="5be6b7e5-8f04-4b7d-b08f-444067c1110f" targetNamespace="http://schemas.microsoft.com/office/2006/metadata/properties" ma:root="true" ma:fieldsID="aaa1de169ef7d7e9960dbaaf354e90cd" ns2:_="" ns3:_="">
    <xsd:import namespace="dbdcd6f5-6d71-46a4-8d21-c993b328907f"/>
    <xsd:import namespace="5be6b7e5-8f04-4b7d-b08f-444067c1110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cd6f5-6d71-46a4-8d21-c993b328907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e6b7e5-8f04-4b7d-b08f-444067c1110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8D87A4E-B9ED-4CA8-BC1D-5ADCC177A096}">
  <ds:schemaRefs>
    <ds:schemaRef ds:uri="http://schemas.microsoft.com/sharepoint/v3/contenttype/forms"/>
  </ds:schemaRefs>
</ds:datastoreItem>
</file>

<file path=customXml/itemProps2.xml><?xml version="1.0" encoding="utf-8"?>
<ds:datastoreItem xmlns:ds="http://schemas.openxmlformats.org/officeDocument/2006/customXml" ds:itemID="{7D037BC2-CDB0-410B-BDA0-385FC27DEE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cd6f5-6d71-46a4-8d21-c993b328907f"/>
    <ds:schemaRef ds:uri="5be6b7e5-8f04-4b7d-b08f-444067c11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1B5821-F8A1-49DF-9639-2FB757C65759}">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5be6b7e5-8f04-4b7d-b08f-444067c1110f"/>
    <ds:schemaRef ds:uri="dbdcd6f5-6d71-46a4-8d21-c993b328907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TNO_4_3</Template>
  <TotalTime>0</TotalTime>
  <Words>4698</Words>
  <Application>Microsoft Office PowerPoint</Application>
  <PresentationFormat>Diavoorstelling (4:3)</PresentationFormat>
  <Paragraphs>580</Paragraphs>
  <Slides>43</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Arial</vt:lpstr>
      <vt:lpstr>Arial Black</vt:lpstr>
      <vt:lpstr>Calibri</vt:lpstr>
      <vt:lpstr>Wingdings</vt:lpstr>
      <vt:lpstr>TNO</vt:lpstr>
      <vt:lpstr>Veranderend koopgedrag en het effect op mobiliteit Eindrapportage kennisvraag gemeente Groningen | TNO: Tanja Vonk, Stefan Talen        Universiteit Utrecht: Bas Spierings, Nico Dogterom</vt:lpstr>
      <vt:lpstr>inhoudsopgave</vt:lpstr>
      <vt:lpstr>PowerPoint-presentatie</vt:lpstr>
      <vt:lpstr> Programma Slimme en Gezonde stad </vt:lpstr>
      <vt:lpstr> Programma Slimme en Gezonde stad </vt:lpstr>
      <vt:lpstr> kennisvraag gemeente Groningen   In relatie tot het SGS programma</vt:lpstr>
      <vt:lpstr> Kennisvraag gemeente Groningen</vt:lpstr>
      <vt:lpstr> Kennisvraag gemeente groningen  Binnenstadvisie </vt:lpstr>
      <vt:lpstr> Aanpak</vt:lpstr>
      <vt:lpstr> Literatuurstudie  </vt:lpstr>
      <vt:lpstr> Literatuurstudie  Algemene trends</vt:lpstr>
      <vt:lpstr> Literatuurstudie  Verwachtingen E-commerce, winkelgebieden en hubs</vt:lpstr>
      <vt:lpstr> Literatuurstudie  Verschuiving van Winkeltijden</vt:lpstr>
      <vt:lpstr> Literatuurstudie  Functie van de binnenstad</vt:lpstr>
      <vt:lpstr> Literatuurstudie  Vestigingsvoorkeuren van webwinkels</vt:lpstr>
      <vt:lpstr> Literatuurstudie  De samenleving – trends in interactie samenleven en stad</vt:lpstr>
      <vt:lpstr> Literatuurstudie  De samenleving – trends in interactie samenleven en stad</vt:lpstr>
      <vt:lpstr> Literatuurstudie  De samenleving – trends in interactie samenleven en stad</vt:lpstr>
      <vt:lpstr> Literatuurstudie  Conclusies</vt:lpstr>
      <vt:lpstr> stadsdistributie trends  Praktijkvoorbeelden om impact te verminderen</vt:lpstr>
      <vt:lpstr> stadsdistributie trends  Logistieke hubs - Winkels</vt:lpstr>
      <vt:lpstr> stadsdistributie trends  Logistieke hubs – regionaal distributiecentrum</vt:lpstr>
      <vt:lpstr> stadsdistributie trends  Logistieke hubs - afhaalpunt</vt:lpstr>
      <vt:lpstr> stadsdistributie trends  Het probleem met de vele concepten</vt:lpstr>
      <vt:lpstr> stadsdistributie trends  duurzame en meer efficiënte oplossingen</vt:lpstr>
      <vt:lpstr> stadsdistributie trends  duurzame en meer efficiënte oplossingen</vt:lpstr>
      <vt:lpstr> stadsdistributie trends  Fietskoerier</vt:lpstr>
      <vt:lpstr> stadsdistributie trends   Stedelijke hubs en elektrificatie</vt:lpstr>
      <vt:lpstr> stadsdistributie trends  Stedelijke hubs en elektrificatie</vt:lpstr>
      <vt:lpstr> stadsdistributie trends    Onbemande afhaalpunten</vt:lpstr>
      <vt:lpstr> stadsdistributie trends  Beleidsmatige tender</vt:lpstr>
      <vt:lpstr> Vertaling Vervoersbewegingen  </vt:lpstr>
      <vt:lpstr> Vertaling Vervoersbewegingen  De mogelijke impact van e-commerce</vt:lpstr>
      <vt:lpstr> Vertaling Vervoersbewegingen  De mogelijke impact van e-commerce</vt:lpstr>
      <vt:lpstr> Vertaling Vervoersbewegingen  Hoeveelheid bestelauto’s</vt:lpstr>
      <vt:lpstr> Vertaling Vervoersbewegingen  Impact van het veranderende winkelgedrag en de oplossingen</vt:lpstr>
      <vt:lpstr> Vertaling Vervoersbewegingen  Impact van het veranderende winkelgedrag en de oplossingen</vt:lpstr>
      <vt:lpstr> Vertaling Vervoersbewegingen  Impact van het veranderende winkelgedrag en de oplossingen</vt:lpstr>
      <vt:lpstr> Conclusies en Aanbevelingen  </vt:lpstr>
      <vt:lpstr> Conclusies en Aanbevelingen  </vt:lpstr>
      <vt:lpstr> Aanbevelingen  </vt:lpstr>
      <vt:lpstr>Geraadpleegde websites</vt:lpstr>
      <vt:lpstr>Bedankt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corporate</dc:subject>
  <dc:creator/>
  <cp:lastModifiedBy/>
  <cp:revision>1</cp:revision>
  <dcterms:created xsi:type="dcterms:W3CDTF">2017-02-01T16:04:18Z</dcterms:created>
  <dcterms:modified xsi:type="dcterms:W3CDTF">2017-08-20T13:14:18Z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TNO_43</vt:lpwstr>
  </property>
  <property fmtid="{D5CDD505-2E9C-101B-9397-08002B2CF9AE}" pid="3" name="do_LanguageID">
    <vt:lpwstr>1043</vt:lpwstr>
  </property>
  <property fmtid="{D5CDD505-2E9C-101B-9397-08002B2CF9AE}" pid="4" name="do_Title">
    <vt:lpwstr>Eindrapportage Veranderingen in koopgedrag</vt:lpwstr>
  </property>
  <property fmtid="{D5CDD505-2E9C-101B-9397-08002B2CF9AE}" pid="5" name="do_Subtitle">
    <vt:lpwstr>kennisvraag SGS Groningen</vt:lpwstr>
  </property>
  <property fmtid="{D5CDD505-2E9C-101B-9397-08002B2CF9AE}" pid="6" name="do_Speaker">
    <vt:lpwstr>Vonk, T. (Tanja)</vt:lpwstr>
  </property>
  <property fmtid="{D5CDD505-2E9C-101B-9397-08002B2CF9AE}" pid="7" name="do_Date">
    <vt:lpwstr>True</vt:lpwstr>
  </property>
  <property fmtid="{D5CDD505-2E9C-101B-9397-08002B2CF9AE}" pid="8" name="do_DateHandout">
    <vt:lpwstr>False</vt:lpwstr>
  </property>
  <property fmtid="{D5CDD505-2E9C-101B-9397-08002B2CF9AE}" pid="9" name="do_DateValue">
    <vt:lpwstr>31-03-2017</vt:lpwstr>
  </property>
  <property fmtid="{D5CDD505-2E9C-101B-9397-08002B2CF9AE}" pid="10" name="do_SlideNumber">
    <vt:lpwstr>True</vt:lpwstr>
  </property>
  <property fmtid="{D5CDD505-2E9C-101B-9397-08002B2CF9AE}" pid="11" name="do_SlideNumberHandout">
    <vt:lpwstr>False</vt:lpwstr>
  </property>
  <property fmtid="{D5CDD505-2E9C-101B-9397-08002B2CF9AE}" pid="12" name="do_Language">
    <vt:lpwstr>1043</vt:lpwstr>
  </property>
  <property fmtid="{D5CDD505-2E9C-101B-9397-08002B2CF9AE}" pid="13" name="ContentTypeId">
    <vt:lpwstr>0x0101009446504ECBB7174F8B66FF6F4DB2D395</vt:lpwstr>
  </property>
  <property fmtid="{D5CDD505-2E9C-101B-9397-08002B2CF9AE}" pid="14" name="Order">
    <vt:r8>221400</vt:r8>
  </property>
  <property fmtid="{D5CDD505-2E9C-101B-9397-08002B2CF9AE}" pid="15" name="xd_ProgID">
    <vt:lpwstr/>
  </property>
  <property fmtid="{D5CDD505-2E9C-101B-9397-08002B2CF9AE}" pid="16" name="TemplateUrl">
    <vt:lpwstr/>
  </property>
  <property fmtid="{D5CDD505-2E9C-101B-9397-08002B2CF9AE}" pid="17" name="_CopySource">
    <vt:lpwstr>https://acquirepublishing.sharepoint.com/sites/Bedrijfsmap/Gedeelde  documenten/2017/Bedrijfsprojecten/TNO boekje/R10456 SGS Groningen Veranderingen in koopgedrag.pptx</vt:lpwstr>
  </property>
</Properties>
</file>