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hart10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8.xml" ContentType="application/vnd.ms-office.chartcolorstyle+xml"/>
  <Override PartName="/ppt/charts/colors17.xml" ContentType="application/vnd.ms-office.chartcolorstyle+xml"/>
  <Override PartName="/ppt/charts/style17.xml" ContentType="application/vnd.ms-office.chartstyle+xml"/>
  <Override PartName="/ppt/charts/style25.xml" ContentType="application/vnd.ms-office.chartstyle+xml"/>
  <Override PartName="/ppt/charts/colors25.xml" ContentType="application/vnd.ms-office.chartcolorstyle+xml"/>
  <Override PartName="/ppt/charts/colors24.xml" ContentType="application/vnd.ms-office.chartcolorstyle+xml"/>
  <Override PartName="/ppt/charts/style24.xml" ContentType="application/vnd.ms-office.chartstyle+xml"/>
  <Override PartName="/ppt/charts/style19.xml" ContentType="application/vnd.ms-office.chartstyle+xml"/>
  <Override PartName="/ppt/charts/colors19.xml" ContentType="application/vnd.ms-office.chartcolorstyle+xml"/>
  <Override PartName="/ppt/charts/style20.xml" ContentType="application/vnd.ms-office.chartstyle+xml"/>
  <Override PartName="/ppt/charts/colors20.xml" ContentType="application/vnd.ms-office.chartcolorstyle+xml"/>
  <Override PartName="/ppt/charts/style18.xml" ContentType="application/vnd.ms-office.chartstyl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328" r:id="rId4"/>
    <p:sldId id="307" r:id="rId5"/>
    <p:sldId id="272" r:id="rId6"/>
    <p:sldId id="332" r:id="rId7"/>
    <p:sldId id="273" r:id="rId8"/>
    <p:sldId id="329" r:id="rId9"/>
    <p:sldId id="330" r:id="rId10"/>
    <p:sldId id="324" r:id="rId11"/>
    <p:sldId id="335" r:id="rId12"/>
    <p:sldId id="336" r:id="rId13"/>
    <p:sldId id="318" r:id="rId14"/>
    <p:sldId id="286" r:id="rId15"/>
    <p:sldId id="277" r:id="rId16"/>
    <p:sldId id="331" r:id="rId17"/>
    <p:sldId id="279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59B3"/>
    <a:srgbClr val="FFCD33"/>
    <a:srgbClr val="FFC926"/>
    <a:srgbClr val="00536B"/>
    <a:srgbClr val="FFFFFF"/>
    <a:srgbClr val="4094D0"/>
    <a:srgbClr val="A5CA1A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8" autoAdjust="0"/>
    <p:restoredTop sz="45227" autoAdjust="0"/>
  </p:normalViewPr>
  <p:slideViewPr>
    <p:cSldViewPr snapToGrid="0" snapToObjects="1">
      <p:cViewPr varScale="1">
        <p:scale>
          <a:sx n="57" d="100"/>
          <a:sy n="57" d="100"/>
        </p:scale>
        <p:origin x="-159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8" Type="http://schemas.openxmlformats.org/officeDocument/2006/relationships/slide" Target="slides/slide6.xml"/><Relationship Id="rId26" Type="http://schemas.openxmlformats.org/officeDocument/2006/relationships/customXml" Target="../customXml/item1.xml"/><Relationship Id="rId21" Type="http://schemas.openxmlformats.org/officeDocument/2006/relationships/printerSettings" Target="printerSettings/printerSettings1.bin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7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24" Type="http://schemas.openxmlformats.org/officeDocument/2006/relationships/theme" Target="theme/theme1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viewProps" Target="viewProps.xml"/><Relationship Id="rId15" Type="http://schemas.openxmlformats.org/officeDocument/2006/relationships/slide" Target="slides/slide13.xml"/><Relationship Id="rId5" Type="http://schemas.openxmlformats.org/officeDocument/2006/relationships/slide" Target="slides/slide3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22" Type="http://schemas.openxmlformats.org/officeDocument/2006/relationships/presProps" Target="presProps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0248;&#2885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Relationship Id="rId2" Type="http://schemas.microsoft.com/office/2011/relationships/chartStyle" Target="style17.xml"/><Relationship Id="rId3" Type="http://schemas.microsoft.com/office/2011/relationships/chartColorStyle" Target="colors17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Relationship Id="rId2" Type="http://schemas.microsoft.com/office/2011/relationships/chartStyle" Target="style18.xml"/><Relationship Id="rId3" Type="http://schemas.microsoft.com/office/2011/relationships/chartColorStyle" Target="colors18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Relationship Id="rId2" Type="http://schemas.microsoft.com/office/2011/relationships/chartStyle" Target="style19.xml"/><Relationship Id="rId3" Type="http://schemas.microsoft.com/office/2011/relationships/chartColorStyle" Target="colors19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5159;&#24418;.xlsx" TargetMode="External"/><Relationship Id="rId2" Type="http://schemas.microsoft.com/office/2011/relationships/chartStyle" Target="style20.xml"/><Relationship Id="rId3" Type="http://schemas.microsoft.com/office/2011/relationships/chartColorStyle" Target="colors20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hmj&#2227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0248;&#28857;.xlsx" TargetMode="External"/><Relationship Id="rId2" Type="http://schemas.microsoft.com/office/2011/relationships/chartStyle" Target="style24.xml"/><Relationship Id="rId3" Type="http://schemas.microsoft.com/office/2011/relationships/chartColorStyle" Target="colors2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1185;&#30740;\&#23398;&#38271;&#36164;&#26009;\&#20248;&#28857;.xlsx" TargetMode="External"/><Relationship Id="rId2" Type="http://schemas.microsoft.com/office/2011/relationships/chartStyle" Target="style25.xml"/><Relationship Id="rId3" Type="http://schemas.microsoft.com/office/2011/relationships/chartColorStyle" Target="colors2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05956622599"/>
          <c:y val="0.0436558134418656"/>
          <c:w val="0.621607761878168"/>
          <c:h val="0.8622391901080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Nation!$C$1</c:f>
              <c:strCache>
                <c:ptCount val="1"/>
                <c:pt idx="0">
                  <c:v>Non-bike-sharing users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Nation!$B$8:$B$9</c:f>
              <c:strCache>
                <c:ptCount val="2"/>
                <c:pt idx="0">
                  <c:v>Dutch</c:v>
                </c:pt>
                <c:pt idx="1">
                  <c:v>Non-Dutch</c:v>
                </c:pt>
              </c:strCache>
            </c:strRef>
          </c:cat>
          <c:val>
            <c:numRef>
              <c:f>Nation!$C$8:$C$9</c:f>
              <c:numCache>
                <c:formatCode>0%</c:formatCode>
                <c:ptCount val="2"/>
                <c:pt idx="0">
                  <c:v>0.33</c:v>
                </c:pt>
                <c:pt idx="1">
                  <c:v>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74-461B-9C0C-6CE59FDB445F}"/>
            </c:ext>
          </c:extLst>
        </c:ser>
        <c:ser>
          <c:idx val="1"/>
          <c:order val="1"/>
          <c:tx>
            <c:strRef>
              <c:f>Nation!$D$1</c:f>
              <c:strCache>
                <c:ptCount val="1"/>
                <c:pt idx="0">
                  <c:v>Mobike users</c:v>
                </c:pt>
              </c:strCache>
            </c:strRef>
          </c:tx>
          <c:spPr>
            <a:solidFill>
              <a:srgbClr val="DFAE8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Nation!$B$8:$B$9</c:f>
              <c:strCache>
                <c:ptCount val="2"/>
                <c:pt idx="0">
                  <c:v>Dutch</c:v>
                </c:pt>
                <c:pt idx="1">
                  <c:v>Non-Dutch</c:v>
                </c:pt>
              </c:strCache>
            </c:strRef>
          </c:cat>
          <c:val>
            <c:numRef>
              <c:f>Nation!$D$8:$D$9</c:f>
              <c:numCache>
                <c:formatCode>0%</c:formatCode>
                <c:ptCount val="2"/>
                <c:pt idx="0">
                  <c:v>0.12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74-461B-9C0C-6CE59FDB445F}"/>
            </c:ext>
          </c:extLst>
        </c:ser>
        <c:ser>
          <c:idx val="2"/>
          <c:order val="2"/>
          <c:tx>
            <c:strRef>
              <c:f>Nation!$E$1</c:f>
              <c:strCache>
                <c:ptCount val="1"/>
                <c:pt idx="0">
                  <c:v>OV-fiets users</c:v>
                </c:pt>
              </c:strCache>
            </c:strRef>
          </c:tx>
          <c:spPr>
            <a:solidFill>
              <a:srgbClr val="78C1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Nation!$B$8:$B$9</c:f>
              <c:strCache>
                <c:ptCount val="2"/>
                <c:pt idx="0">
                  <c:v>Dutch</c:v>
                </c:pt>
                <c:pt idx="1">
                  <c:v>Non-Dutch</c:v>
                </c:pt>
              </c:strCache>
            </c:strRef>
          </c:cat>
          <c:val>
            <c:numRef>
              <c:f>Nation!$E$8:$E$9</c:f>
              <c:numCache>
                <c:formatCode>0%</c:formatCode>
                <c:ptCount val="2"/>
                <c:pt idx="0">
                  <c:v>0.34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74-461B-9C0C-6CE59FDB445F}"/>
            </c:ext>
          </c:extLst>
        </c:ser>
        <c:ser>
          <c:idx val="3"/>
          <c:order val="3"/>
          <c:tx>
            <c:strRef>
              <c:f>Nation!$F$1</c:f>
              <c:strCache>
                <c:ptCount val="1"/>
                <c:pt idx="0">
                  <c:v>Swapfiets users</c:v>
                </c:pt>
              </c:strCache>
            </c:strRef>
          </c:tx>
          <c:spPr>
            <a:solidFill>
              <a:srgbClr val="1B879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Nation!$B$8:$B$9</c:f>
              <c:strCache>
                <c:ptCount val="2"/>
                <c:pt idx="0">
                  <c:v>Dutch</c:v>
                </c:pt>
                <c:pt idx="1">
                  <c:v>Non-Dutch</c:v>
                </c:pt>
              </c:strCache>
            </c:strRef>
          </c:cat>
          <c:val>
            <c:numRef>
              <c:f>Nation!$F$8:$F$9</c:f>
              <c:numCache>
                <c:formatCode>0%</c:formatCode>
                <c:ptCount val="2"/>
                <c:pt idx="0">
                  <c:v>0.21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74-461B-9C0C-6CE59FDB44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30304056"/>
        <c:axId val="-2030300440"/>
      </c:barChart>
      <c:catAx>
        <c:axId val="-2030304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300440"/>
        <c:crosses val="autoZero"/>
        <c:auto val="1"/>
        <c:lblAlgn val="ctr"/>
        <c:lblOffset val="100"/>
        <c:noMultiLvlLbl val="0"/>
      </c:catAx>
      <c:valAx>
        <c:axId val="-2030300440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30405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160931453561"/>
          <c:y val="0.223918008169837"/>
          <c:w val="0.245087704637028"/>
          <c:h val="0.5463645363546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688067837674"/>
          <c:y val="0.0769622390166053"/>
          <c:w val="0.734388855239249"/>
          <c:h val="0.7883907727614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5C8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Sheet2!$C$15:$C$17</c:f>
              <c:strCache>
                <c:ptCount val="3"/>
                <c:pt idx="0">
                  <c:v>LE.</c:v>
                </c:pt>
                <c:pt idx="1">
                  <c:v>CO.</c:v>
                </c:pt>
                <c:pt idx="2">
                  <c:v>DS.</c:v>
                </c:pt>
              </c:strCache>
            </c:strRef>
          </c:cat>
          <c:val>
            <c:numRef>
              <c:f>Sheet2!$B$15:$B$17</c:f>
              <c:numCache>
                <c:formatCode>0.00%</c:formatCode>
                <c:ptCount val="3"/>
                <c:pt idx="0">
                  <c:v>0.4286</c:v>
                </c:pt>
                <c:pt idx="1">
                  <c:v>0.5204</c:v>
                </c:pt>
                <c:pt idx="2">
                  <c:v>0.5918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EC-4504-BF8F-6B37DE0B6C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31626712"/>
        <c:axId val="-2031617464"/>
      </c:barChart>
      <c:catAx>
        <c:axId val="-203162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617464"/>
        <c:crosses val="autoZero"/>
        <c:auto val="1"/>
        <c:lblAlgn val="ctr"/>
        <c:lblOffset val="100"/>
        <c:noMultiLvlLbl val="0"/>
      </c:catAx>
      <c:valAx>
        <c:axId val="-2031617464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6267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8493400933452"/>
          <c:y val="0.03767264494058"/>
          <c:w val="0.852900188431201"/>
          <c:h val="0.851620746220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Gender!$B$6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78C1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Gender!$C$1:$H$1</c:f>
              <c:strCache>
                <c:ptCount val="6"/>
                <c:pt idx="0">
                  <c:v>Total sample</c:v>
                </c:pt>
                <c:pt idx="1">
                  <c:v>Non-bike-sharing users</c:v>
                </c:pt>
                <c:pt idx="2">
                  <c:v>Mobike users</c:v>
                </c:pt>
                <c:pt idx="3">
                  <c:v>OV-fiets users</c:v>
                </c:pt>
                <c:pt idx="4">
                  <c:v>Swapfiets users</c:v>
                </c:pt>
                <c:pt idx="5">
                  <c:v>Delft</c:v>
                </c:pt>
              </c:strCache>
            </c:strRef>
          </c:cat>
          <c:val>
            <c:numRef>
              <c:f>Gender!$C$6:$H$6</c:f>
              <c:numCache>
                <c:formatCode>0%</c:formatCode>
                <c:ptCount val="6"/>
                <c:pt idx="0">
                  <c:v>0.66</c:v>
                </c:pt>
                <c:pt idx="1">
                  <c:v>0.639</c:v>
                </c:pt>
                <c:pt idx="2">
                  <c:v>0.6939</c:v>
                </c:pt>
                <c:pt idx="3">
                  <c:v>0.552</c:v>
                </c:pt>
                <c:pt idx="4">
                  <c:v>0.695</c:v>
                </c:pt>
                <c:pt idx="5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99-4A7B-8FE6-E6AD33218A40}"/>
            </c:ext>
          </c:extLst>
        </c:ser>
        <c:ser>
          <c:idx val="1"/>
          <c:order val="1"/>
          <c:tx>
            <c:strRef>
              <c:f>Gender!$B$7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27A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Gender!$C$1:$H$1</c:f>
              <c:strCache>
                <c:ptCount val="6"/>
                <c:pt idx="0">
                  <c:v>Total sample</c:v>
                </c:pt>
                <c:pt idx="1">
                  <c:v>Non-bike-sharing users</c:v>
                </c:pt>
                <c:pt idx="2">
                  <c:v>Mobike users</c:v>
                </c:pt>
                <c:pt idx="3">
                  <c:v>OV-fiets users</c:v>
                </c:pt>
                <c:pt idx="4">
                  <c:v>Swapfiets users</c:v>
                </c:pt>
                <c:pt idx="5">
                  <c:v>Delft</c:v>
                </c:pt>
              </c:strCache>
            </c:strRef>
          </c:cat>
          <c:val>
            <c:numRef>
              <c:f>Gender!$C$7:$H$7</c:f>
              <c:numCache>
                <c:formatCode>0%</c:formatCode>
                <c:ptCount val="6"/>
                <c:pt idx="0">
                  <c:v>0.34</c:v>
                </c:pt>
                <c:pt idx="1">
                  <c:v>0.361</c:v>
                </c:pt>
                <c:pt idx="2">
                  <c:v>0.3061</c:v>
                </c:pt>
                <c:pt idx="3">
                  <c:v>0.454</c:v>
                </c:pt>
                <c:pt idx="4">
                  <c:v>0.3</c:v>
                </c:pt>
                <c:pt idx="5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99-4A7B-8FE6-E6AD33218A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0"/>
        <c:overlap val="-21"/>
        <c:axId val="-2033562456"/>
        <c:axId val="-2033536072"/>
      </c:barChart>
      <c:catAx>
        <c:axId val="-203356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3536072"/>
        <c:crosses val="autoZero"/>
        <c:auto val="1"/>
        <c:lblAlgn val="ctr"/>
        <c:lblOffset val="100"/>
        <c:noMultiLvlLbl val="0"/>
      </c:catAx>
      <c:valAx>
        <c:axId val="-203353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35624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4885136192317"/>
          <c:y val="0.318659069574661"/>
          <c:w val="0.115114863807683"/>
          <c:h val="0.182285443230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C2-47F3-8DD2-56CBE2A56573}"/>
              </c:ext>
            </c:extLst>
          </c:dPt>
          <c:dPt>
            <c:idx val="1"/>
            <c:bubble3D val="0"/>
            <c:spPr>
              <a:solidFill>
                <a:srgbClr val="FFC000">
                  <a:alpha val="8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2C2-47F3-8DD2-56CBE2A56573}"/>
              </c:ext>
            </c:extLst>
          </c:dPt>
          <c:dPt>
            <c:idx val="2"/>
            <c:bubble3D val="0"/>
            <c:spPr>
              <a:solidFill>
                <a:srgbClr val="8D59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2C2-47F3-8DD2-56CBE2A565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2C2-47F3-8DD2-56CBE2A565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2C2-47F3-8DD2-56CBE2A565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2C2-47F3-8DD2-56CBE2A565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2C2-47F3-8DD2-56CBE2A565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'Employment status'!$B$10:$B$16</c:f>
              <c:strCache>
                <c:ptCount val="7"/>
                <c:pt idx="0">
                  <c:v>Student</c:v>
                </c:pt>
                <c:pt idx="1">
                  <c:v>Full-time employed</c:v>
                </c:pt>
                <c:pt idx="2">
                  <c:v>Part-time employed</c:v>
                </c:pt>
                <c:pt idx="3">
                  <c:v>Self-employed</c:v>
                </c:pt>
                <c:pt idx="4">
                  <c:v>Seeking for a job</c:v>
                </c:pt>
                <c:pt idx="5">
                  <c:v>Retired</c:v>
                </c:pt>
                <c:pt idx="6">
                  <c:v>Other</c:v>
                </c:pt>
              </c:strCache>
            </c:strRef>
          </c:cat>
          <c:val>
            <c:numRef>
              <c:f>'Employment status'!$C$10:$C$16</c:f>
              <c:numCache>
                <c:formatCode>0%</c:formatCode>
                <c:ptCount val="7"/>
                <c:pt idx="0">
                  <c:v>0.619</c:v>
                </c:pt>
                <c:pt idx="1">
                  <c:v>0.278</c:v>
                </c:pt>
                <c:pt idx="2">
                  <c:v>0.052</c:v>
                </c:pt>
                <c:pt idx="3">
                  <c:v>0.015</c:v>
                </c:pt>
                <c:pt idx="4">
                  <c:v>0.01</c:v>
                </c:pt>
                <c:pt idx="5">
                  <c:v>0.01</c:v>
                </c:pt>
                <c:pt idx="6">
                  <c:v>0.015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E2C2-47F3-8DD2-56CBE2A5657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22-4094-9504-6EA743256602}"/>
              </c:ext>
            </c:extLst>
          </c:dPt>
          <c:dPt>
            <c:idx val="1"/>
            <c:bubble3D val="0"/>
            <c:spPr>
              <a:solidFill>
                <a:srgbClr val="FFCD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22-4094-9504-6EA743256602}"/>
              </c:ext>
            </c:extLst>
          </c:dPt>
          <c:dPt>
            <c:idx val="2"/>
            <c:bubble3D val="0"/>
            <c:spPr>
              <a:solidFill>
                <a:srgbClr val="8D59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22-4094-9504-6EA7432566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22-4094-9504-6EA7432566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22-4094-9504-6EA74325660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22-4094-9504-6EA74325660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22-4094-9504-6EA743256602}"/>
              </c:ext>
            </c:extLst>
          </c:dPt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22-4094-9504-6EA7432566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altLang="en-US"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'Employment status'!$B$10:$B$16</c:f>
              <c:strCache>
                <c:ptCount val="7"/>
                <c:pt idx="0">
                  <c:v>Student</c:v>
                </c:pt>
                <c:pt idx="1">
                  <c:v>Full-time employed</c:v>
                </c:pt>
                <c:pt idx="2">
                  <c:v>Part-time employed</c:v>
                </c:pt>
                <c:pt idx="3">
                  <c:v>Self-employed</c:v>
                </c:pt>
                <c:pt idx="4">
                  <c:v>Seeking for a job</c:v>
                </c:pt>
                <c:pt idx="5">
                  <c:v>Retired</c:v>
                </c:pt>
                <c:pt idx="6">
                  <c:v>Other</c:v>
                </c:pt>
              </c:strCache>
            </c:strRef>
          </c:cat>
          <c:val>
            <c:numRef>
              <c:f>'Employment status'!$D$10:$D$16</c:f>
              <c:numCache>
                <c:formatCode>0%</c:formatCode>
                <c:ptCount val="7"/>
                <c:pt idx="0">
                  <c:v>0.7041</c:v>
                </c:pt>
                <c:pt idx="1">
                  <c:v>0.2245</c:v>
                </c:pt>
                <c:pt idx="2">
                  <c:v>0.051</c:v>
                </c:pt>
                <c:pt idx="3">
                  <c:v>0.0102</c:v>
                </c:pt>
                <c:pt idx="4">
                  <c:v>0.0</c:v>
                </c:pt>
                <c:pt idx="5">
                  <c:v>0.0</c:v>
                </c:pt>
                <c:pt idx="6">
                  <c:v>0.0102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422-4094-9504-6EA74325660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76-46E0-853D-9CDB8FD1A3EE}"/>
              </c:ext>
            </c:extLst>
          </c:dPt>
          <c:dPt>
            <c:idx val="1"/>
            <c:bubble3D val="0"/>
            <c:spPr>
              <a:solidFill>
                <a:srgbClr val="FFCD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76-46E0-853D-9CDB8FD1A3EE}"/>
              </c:ext>
            </c:extLst>
          </c:dPt>
          <c:dPt>
            <c:idx val="2"/>
            <c:bubble3D val="0"/>
            <c:spPr>
              <a:solidFill>
                <a:srgbClr val="8D59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76-46E0-853D-9CDB8FD1A3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76-46E0-853D-9CDB8FD1A3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676-46E0-853D-9CDB8FD1A3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676-46E0-853D-9CDB8FD1A3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676-46E0-853D-9CDB8FD1A3EE}"/>
              </c:ext>
            </c:extLst>
          </c:dPt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76-46E0-853D-9CDB8FD1A3EE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76-46E0-853D-9CDB8FD1A3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altLang="en-US"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'Employment status'!$B$10:$B$16</c:f>
              <c:strCache>
                <c:ptCount val="7"/>
                <c:pt idx="0">
                  <c:v>Student</c:v>
                </c:pt>
                <c:pt idx="1">
                  <c:v>Full-time employed</c:v>
                </c:pt>
                <c:pt idx="2">
                  <c:v>Part-time employed</c:v>
                </c:pt>
                <c:pt idx="3">
                  <c:v>Self-employed</c:v>
                </c:pt>
                <c:pt idx="4">
                  <c:v>Seeking for a job</c:v>
                </c:pt>
                <c:pt idx="5">
                  <c:v>Retired</c:v>
                </c:pt>
                <c:pt idx="6">
                  <c:v>Other</c:v>
                </c:pt>
              </c:strCache>
            </c:strRef>
          </c:cat>
          <c:val>
            <c:numRef>
              <c:f>'Employment status'!$E$10:$E$16</c:f>
              <c:numCache>
                <c:formatCode>0%</c:formatCode>
                <c:ptCount val="7"/>
                <c:pt idx="0">
                  <c:v>0.563</c:v>
                </c:pt>
                <c:pt idx="1">
                  <c:v>0.331</c:v>
                </c:pt>
                <c:pt idx="2">
                  <c:v>0.07</c:v>
                </c:pt>
                <c:pt idx="3">
                  <c:v>0.014</c:v>
                </c:pt>
                <c:pt idx="4">
                  <c:v>0.021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676-46E0-853D-9CDB8FD1A3E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zh-CN" altLang="en-US" sz="1000" b="0" i="0" u="none" strike="noStrike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3C-4F93-A3C0-BEF0DA81CF17}"/>
              </c:ext>
            </c:extLst>
          </c:dPt>
          <c:dPt>
            <c:idx val="1"/>
            <c:bubble3D val="0"/>
            <c:spPr>
              <a:solidFill>
                <a:srgbClr val="FFCD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C-4F93-A3C0-BEF0DA81CF17}"/>
              </c:ext>
            </c:extLst>
          </c:dPt>
          <c:dPt>
            <c:idx val="2"/>
            <c:bubble3D val="0"/>
            <c:spPr>
              <a:solidFill>
                <a:srgbClr val="8D59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C3C-4F93-A3C0-BEF0DA81CF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C3C-4F93-A3C0-BEF0DA81CF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C3C-4F93-A3C0-BEF0DA81CF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C3C-4F93-A3C0-BEF0DA81CF1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C3C-4F93-A3C0-BEF0DA81CF17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3C-4F93-A3C0-BEF0DA81CF1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3C-4F93-A3C0-BEF0DA81CF17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C3C-4F93-A3C0-BEF0DA81CF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altLang="en-US"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'Employment status'!$B$10:$B$16</c:f>
              <c:strCache>
                <c:ptCount val="7"/>
                <c:pt idx="0">
                  <c:v>Student</c:v>
                </c:pt>
                <c:pt idx="1">
                  <c:v>Full-time employed</c:v>
                </c:pt>
                <c:pt idx="2">
                  <c:v>Part-time employed</c:v>
                </c:pt>
                <c:pt idx="3">
                  <c:v>Self-employed</c:v>
                </c:pt>
                <c:pt idx="4">
                  <c:v>Seeking for a job</c:v>
                </c:pt>
                <c:pt idx="5">
                  <c:v>Retired</c:v>
                </c:pt>
                <c:pt idx="6">
                  <c:v>Other</c:v>
                </c:pt>
              </c:strCache>
            </c:strRef>
          </c:cat>
          <c:val>
            <c:numRef>
              <c:f>'Employment status'!$F$10:$F$16</c:f>
              <c:numCache>
                <c:formatCode>0%</c:formatCode>
                <c:ptCount val="7"/>
                <c:pt idx="0">
                  <c:v>0.855</c:v>
                </c:pt>
                <c:pt idx="1">
                  <c:v>0.115</c:v>
                </c:pt>
                <c:pt idx="2">
                  <c:v>0.015</c:v>
                </c:pt>
                <c:pt idx="3">
                  <c:v>0.0</c:v>
                </c:pt>
                <c:pt idx="4">
                  <c:v>0.015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C3C-4F93-A3C0-BEF0DA81CF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Sheet1!$A$25:$A$27</c:f>
              <c:strCache>
                <c:ptCount val="3"/>
                <c:pt idx="0">
                  <c:v>12.37%</c:v>
                </c:pt>
                <c:pt idx="1">
                  <c:v>30.41%</c:v>
                </c:pt>
                <c:pt idx="2">
                  <c:v>95.88%</c:v>
                </c:pt>
              </c:strCache>
            </c:strRef>
          </c:tx>
          <c:spPr>
            <a:solidFill>
              <a:srgbClr val="0085C8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Sheet1!$B$28:$B$30</c:f>
              <c:strCache>
                <c:ptCount val="3"/>
                <c:pt idx="0">
                  <c:v>PB.</c:v>
                </c:pt>
                <c:pt idx="1">
                  <c:v>FE.</c:v>
                </c:pt>
                <c:pt idx="2">
                  <c:v>HP.</c:v>
                </c:pt>
              </c:strCache>
            </c:strRef>
          </c:cat>
          <c:val>
            <c:numRef>
              <c:f>Sheet1!$A$25:$A$27</c:f>
              <c:numCache>
                <c:formatCode>0.00%</c:formatCode>
                <c:ptCount val="3"/>
                <c:pt idx="0">
                  <c:v>0.1237</c:v>
                </c:pt>
                <c:pt idx="1">
                  <c:v>0.3041</c:v>
                </c:pt>
                <c:pt idx="2">
                  <c:v>0.9588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25-4965-AB42-AE51FD993A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35178136"/>
        <c:axId val="-2062173400"/>
      </c:barChart>
      <c:catAx>
        <c:axId val="-203517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62173400"/>
        <c:crosses val="autoZero"/>
        <c:auto val="1"/>
        <c:lblAlgn val="ctr"/>
        <c:lblOffset val="100"/>
        <c:noMultiLvlLbl val="0"/>
      </c:catAx>
      <c:valAx>
        <c:axId val="-2062173400"/>
        <c:scaling>
          <c:orientation val="minMax"/>
          <c:max val="1.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517813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604082376597"/>
          <c:y val="0.0877076228408982"/>
          <c:w val="0.744692588776876"/>
          <c:h val="0.737036599882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5C8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Sheet3!$C$13:$C$15</c:f>
              <c:strCache>
                <c:ptCount val="3"/>
                <c:pt idx="0">
                  <c:v>GQ.</c:v>
                </c:pt>
                <c:pt idx="1">
                  <c:v>LE.</c:v>
                </c:pt>
                <c:pt idx="2">
                  <c:v>ST.</c:v>
                </c:pt>
              </c:strCache>
            </c:strRef>
          </c:cat>
          <c:val>
            <c:numRef>
              <c:f>Sheet3!$B$13:$B$15</c:f>
              <c:numCache>
                <c:formatCode>0.00%</c:formatCode>
                <c:ptCount val="3"/>
                <c:pt idx="0">
                  <c:v>0.444</c:v>
                </c:pt>
                <c:pt idx="1">
                  <c:v>0.556</c:v>
                </c:pt>
                <c:pt idx="2">
                  <c:v>0.592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D0-4EBC-89A9-4E6500E19F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31354632"/>
        <c:axId val="-2031807864"/>
      </c:barChart>
      <c:catAx>
        <c:axId val="-203135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807864"/>
        <c:crosses val="autoZero"/>
        <c:auto val="1"/>
        <c:lblAlgn val="ctr"/>
        <c:lblOffset val="100"/>
        <c:noMultiLvlLbl val="0"/>
      </c:catAx>
      <c:valAx>
        <c:axId val="-2031807864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35463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5C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CE-4F54-BF46-0EFFEC515410}"/>
              </c:ext>
            </c:extLst>
          </c:dPt>
          <c:dPt>
            <c:idx val="1"/>
            <c:invertIfNegative val="0"/>
            <c:bubble3D val="0"/>
            <c:spPr>
              <a:solidFill>
                <a:srgbClr val="0085C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CE-4F54-BF46-0EFFEC515410}"/>
              </c:ext>
            </c:extLst>
          </c:dPt>
          <c:dPt>
            <c:idx val="2"/>
            <c:invertIfNegative val="0"/>
            <c:bubble3D val="0"/>
            <c:spPr>
              <a:solidFill>
                <a:srgbClr val="0085C8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ECE-4F54-BF46-0EFFEC515410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Sheet4!$C$11:$C$13</c:f>
              <c:strCache>
                <c:ptCount val="3"/>
                <c:pt idx="0">
                  <c:v>LE.</c:v>
                </c:pt>
                <c:pt idx="1">
                  <c:v>GQ.</c:v>
                </c:pt>
                <c:pt idx="2">
                  <c:v>LW.</c:v>
                </c:pt>
              </c:strCache>
            </c:strRef>
          </c:cat>
          <c:val>
            <c:numRef>
              <c:f>Sheet4!$B$11:$B$13</c:f>
              <c:numCache>
                <c:formatCode>0.00%</c:formatCode>
                <c:ptCount val="3"/>
                <c:pt idx="0">
                  <c:v>0.382</c:v>
                </c:pt>
                <c:pt idx="1">
                  <c:v>0.527</c:v>
                </c:pt>
                <c:pt idx="2">
                  <c:v>0.557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CE-4F54-BF46-0EFFEC5154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31749336"/>
        <c:axId val="-2031686552"/>
      </c:barChart>
      <c:catAx>
        <c:axId val="-203174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686552"/>
        <c:crosses val="autoZero"/>
        <c:auto val="1"/>
        <c:lblAlgn val="ctr"/>
        <c:lblOffset val="100"/>
        <c:noMultiLvlLbl val="0"/>
      </c:catAx>
      <c:valAx>
        <c:axId val="-2031686552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2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2031749336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06/11/19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C6145-B9C7-410D-BEF2-E478EEE10D5F}" type="datetimeFigureOut">
              <a:rPr lang="zh-CN" altLang="en-US" smtClean="0"/>
              <a:t>06/11/19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72F8-89E0-45E2-878A-C6AF0C208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6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586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6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01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63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468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13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3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11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8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1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8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7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82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072F8-89E0-45E2-878A-C6AF0C208A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1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ekop">
    <p:bg>
      <p:bgPr>
        <a:solidFill>
          <a:srgbClr val="00A6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8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06/11/19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2.xm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5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X.Ma-4@tudelft.nl" TargetMode="External"/><Relationship Id="rId4" Type="http://schemas.openxmlformats.org/officeDocument/2006/relationships/hyperlink" Target="mailto:Y.Yuan@tudelft.n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4911" y="578683"/>
            <a:ext cx="7379089" cy="2513138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Bookman Old Style"/>
                <a:cs typeface="Bookman Old Style"/>
              </a:rPr>
              <a:t>Understanding </a:t>
            </a:r>
            <a:r>
              <a:rPr lang="en-US" altLang="zh-CN" sz="3200" dirty="0">
                <a:latin typeface="Bookman Old Style"/>
                <a:cs typeface="Bookman Old Style"/>
              </a:rPr>
              <a:t>the Modal Shift in Response to Bike-sharing Systems in the City of </a:t>
            </a:r>
            <a:r>
              <a:rPr lang="en-US" altLang="zh-CN" sz="3200" dirty="0" smtClean="0">
                <a:latin typeface="Bookman Old Style"/>
                <a:cs typeface="Bookman Old Style"/>
              </a:rPr>
              <a:t>Delft</a:t>
            </a:r>
            <a:br>
              <a:rPr lang="en-US" altLang="zh-CN" sz="3200" dirty="0" smtClean="0">
                <a:latin typeface="Bookman Old Style"/>
                <a:cs typeface="Bookman Old Style"/>
              </a:rPr>
            </a:br>
            <a:r>
              <a:rPr lang="zh-CN" altLang="en-US" sz="3200" i="1" dirty="0" smtClean="0">
                <a:latin typeface="Bookman Old Style"/>
                <a:cs typeface="Bookman Old Style"/>
              </a:rPr>
              <a:t>－</a:t>
            </a:r>
            <a:r>
              <a:rPr lang="en-US" altLang="zh-CN" sz="3200" i="1" dirty="0" smtClean="0">
                <a:latin typeface="Bookman Old Style"/>
                <a:cs typeface="Bookman Old Style"/>
              </a:rPr>
              <a:t>Survey </a:t>
            </a:r>
            <a:r>
              <a:rPr lang="en-US" altLang="zh-CN" sz="3200" i="1" dirty="0">
                <a:latin typeface="Bookman Old Style"/>
                <a:cs typeface="Bookman Old Style"/>
              </a:rPr>
              <a:t>data and </a:t>
            </a:r>
            <a:r>
              <a:rPr lang="en-US" altLang="zh-CN" sz="3200" i="1" dirty="0" smtClean="0">
                <a:latin typeface="Bookman Old Style"/>
                <a:cs typeface="Bookman Old Style"/>
              </a:rPr>
              <a:t>insights</a:t>
            </a:r>
            <a:endParaRPr lang="en-US" sz="3200" i="1" dirty="0">
              <a:latin typeface="Bookman Old Style"/>
              <a:cs typeface="Bookman Old Styl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4910" y="3419795"/>
            <a:ext cx="6761251" cy="1314450"/>
          </a:xfrm>
        </p:spPr>
        <p:txBody>
          <a:bodyPr>
            <a:normAutofit fontScale="25000" lnSpcReduction="20000"/>
          </a:bodyPr>
          <a:lstStyle/>
          <a:p>
            <a:r>
              <a:rPr lang="nl-NL" altLang="zh-CN" sz="7200" dirty="0"/>
              <a:t>Xinwei Ma</a:t>
            </a:r>
          </a:p>
          <a:p>
            <a:r>
              <a:rPr lang="nl-NL" altLang="zh-CN" sz="7200" u="sng" dirty="0"/>
              <a:t>Yufei Yuan </a:t>
            </a:r>
          </a:p>
          <a:p>
            <a:r>
              <a:rPr lang="nl-NL" altLang="zh-CN" sz="7200" dirty="0"/>
              <a:t>Niels van Oort</a:t>
            </a:r>
          </a:p>
          <a:p>
            <a:r>
              <a:rPr lang="nl-NL" altLang="zh-CN" sz="7200" dirty="0"/>
              <a:t>Serge Hoogendoorn</a:t>
            </a:r>
          </a:p>
          <a:p>
            <a:endParaRPr lang="de-DE" altLang="en-US" sz="1600" dirty="0"/>
          </a:p>
          <a:p>
            <a:r>
              <a:rPr lang="nl-NL" altLang="zh-CN" sz="1600" dirty="0"/>
              <a:t> </a:t>
            </a:r>
            <a:endParaRPr lang="en-US" altLang="zh-CN" sz="1600" dirty="0"/>
          </a:p>
          <a:p>
            <a:pPr algn="l"/>
            <a:endParaRPr lang="en-US" dirty="0"/>
          </a:p>
        </p:txBody>
      </p:sp>
      <p:grpSp>
        <p:nvGrpSpPr>
          <p:cNvPr id="4" name="组合 7">
            <a:extLst>
              <a:ext uri="{FF2B5EF4-FFF2-40B4-BE49-F238E27FC236}">
                <a16:creationId xmlns="" xmlns:a16="http://schemas.microsoft.com/office/drawing/2014/main" id="{60B4558D-B789-495F-B9A1-E2C052C8ECEA}"/>
              </a:ext>
            </a:extLst>
          </p:cNvPr>
          <p:cNvGrpSpPr/>
          <p:nvPr/>
        </p:nvGrpSpPr>
        <p:grpSpPr>
          <a:xfrm>
            <a:off x="5075107" y="3202133"/>
            <a:ext cx="3673875" cy="1532112"/>
            <a:chOff x="4453261" y="3200400"/>
            <a:chExt cx="3673875" cy="1532112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0B671CB-762E-4941-AA21-55F4E78E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3261" y="3200400"/>
              <a:ext cx="1814781" cy="153211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2287338A-16B1-4C54-A5D6-8A550897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8042" y="3202170"/>
              <a:ext cx="1859094" cy="153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800100" y="361950"/>
            <a:ext cx="762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642938" indent="-642938"/>
            <a:r>
              <a:rPr lang="en-US" altLang="zh-CN" sz="4800" dirty="0" smtClean="0">
                <a:solidFill>
                  <a:schemeClr val="bg1"/>
                </a:solidFill>
                <a:latin typeface="Bookman Old Style" charset="0"/>
              </a:rPr>
              <a:t> Part 2</a:t>
            </a:r>
            <a:r>
              <a:rPr lang="en-US" sz="4800" dirty="0" smtClean="0">
                <a:solidFill>
                  <a:schemeClr val="bg1"/>
                </a:solidFill>
                <a:latin typeface="Bookman Old Style" charset="0"/>
              </a:rPr>
              <a:t>.</a:t>
            </a:r>
            <a:endParaRPr lang="en-US" sz="1200" dirty="0">
              <a:latin typeface="Bookman Old Style" charset="0"/>
            </a:endParaRP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949326" y="1571625"/>
            <a:ext cx="7432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80" tIns="34290" rIns="68580" bIns="34290" anchor="ctr"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949326" y="3105150"/>
            <a:ext cx="7432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80" tIns="34290" rIns="68580" bIns="34290" anchor="ctr"/>
          <a:lstStyle/>
          <a:p>
            <a:endParaRPr 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917576" y="1665685"/>
            <a:ext cx="74660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4290"/>
          <a:lstStyle/>
          <a:p>
            <a:pPr marL="642938" indent="-642938"/>
            <a:r>
              <a:rPr lang="en-US" sz="6600" i="1" dirty="0" smtClean="0">
                <a:solidFill>
                  <a:schemeClr val="bg1"/>
                </a:solidFill>
                <a:latin typeface="Bookman Old Style" charset="0"/>
              </a:rPr>
              <a:t>Insights</a:t>
            </a:r>
            <a:endParaRPr lang="en-US" sz="6600" dirty="0"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812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>
            <a:extLst>
              <a:ext uri="{FF2B5EF4-FFF2-40B4-BE49-F238E27FC236}">
                <a16:creationId xmlns="" xmlns:a16="http://schemas.microsoft.com/office/drawing/2014/main" id="{03FC4EC6-EC54-4D4D-A5E6-0FF885FE6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365437"/>
              </p:ext>
            </p:extLst>
          </p:nvPr>
        </p:nvGraphicFramePr>
        <p:xfrm>
          <a:off x="2338842" y="1789898"/>
          <a:ext cx="2199291" cy="15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表格 4">
            <a:extLst>
              <a:ext uri="{FF2B5EF4-FFF2-40B4-BE49-F238E27FC236}">
                <a16:creationId xmlns="" xmlns:a16="http://schemas.microsoft.com/office/drawing/2014/main" id="{6B2404B4-471B-4A40-A06F-9BA9C8A22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780840"/>
              </p:ext>
            </p:extLst>
          </p:nvPr>
        </p:nvGraphicFramePr>
        <p:xfrm>
          <a:off x="4775855" y="2003221"/>
          <a:ext cx="3456000" cy="104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52">
                  <a:extLst>
                    <a:ext uri="{9D8B030D-6E8A-4147-A177-3AD203B41FA5}">
                      <a16:colId xmlns="" xmlns:a16="http://schemas.microsoft.com/office/drawing/2014/main" val="1055530878"/>
                    </a:ext>
                  </a:extLst>
                </a:gridCol>
                <a:gridCol w="2953048">
                  <a:extLst>
                    <a:ext uri="{9D8B030D-6E8A-4147-A177-3AD203B41FA5}">
                      <a16:colId xmlns="" xmlns:a16="http://schemas.microsoft.com/office/drawing/2014/main" val="2720385126"/>
                    </a:ext>
                  </a:extLst>
                </a:gridCol>
              </a:tblGrid>
              <a:tr h="34800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Century Gothic" panose="020B0502020202020204" pitchFamily="34" charset="0"/>
                        </a:rPr>
                        <a:t>HP.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 Having private bicycle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213187986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Century Gothic" panose="020B0502020202020204" pitchFamily="34" charset="0"/>
                        </a:rPr>
                        <a:t>FE.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 Fee charge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64847129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Century Gothic" panose="020B0502020202020204" pitchFamily="34" charset="0"/>
                        </a:rPr>
                        <a:t>PB.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 Poor bicycle quality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87565208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040C8D13-B996-44F6-9C1E-560F82FA24B8}"/>
              </a:ext>
            </a:extLst>
          </p:cNvPr>
          <p:cNvSpPr txBox="1"/>
          <p:nvPr/>
        </p:nvSpPr>
        <p:spPr>
          <a:xfrm>
            <a:off x="2396897" y="1298153"/>
            <a:ext cx="51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Non-bike-sharing users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i="1" dirty="0">
                <a:solidFill>
                  <a:prstClr val="black"/>
                </a:solidFill>
                <a:latin typeface="Century Gothic" panose="020B0502020202020204" pitchFamily="34" charset="0"/>
                <a:ea typeface="黑体" panose="02010609060101010101" pitchFamily="49" charset="-122"/>
              </a:rPr>
              <a:t>(Barriers)</a:t>
            </a:r>
            <a:endParaRPr lang="zh-CN" altLang="en-US" i="1" dirty="0">
              <a:solidFill>
                <a:prstClr val="black"/>
              </a:solidFill>
              <a:latin typeface="Century Gothic" panose="020B0502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D2D96C2-95A7-4B54-B4CA-7E5392E5D9C4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28650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cs typeface="+mn-ea"/>
                <a:sym typeface="+mn-lt"/>
              </a:rPr>
              <a:t>Findings: </a:t>
            </a:r>
            <a:r>
              <a:rPr lang="en-US" altLang="zh-CN" sz="2800" dirty="0" smtClean="0">
                <a:cs typeface="+mn-ea"/>
                <a:sym typeface="+mn-lt"/>
              </a:rPr>
              <a:t>barriers of non-bike-sharing</a:t>
            </a:r>
            <a:endParaRPr lang="en-US" sz="2800" dirty="0">
              <a:cs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669F897-3E9F-468D-B8F7-B0B2B0BAB75D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5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>
            <a:extLst>
              <a:ext uri="{FF2B5EF4-FFF2-40B4-BE49-F238E27FC236}">
                <a16:creationId xmlns="" xmlns:a16="http://schemas.microsoft.com/office/drawing/2014/main" id="{D0ABAEE4-F022-4304-8AE9-128F7F738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32276"/>
              </p:ext>
            </p:extLst>
          </p:nvPr>
        </p:nvGraphicFramePr>
        <p:xfrm>
          <a:off x="5621217" y="3906331"/>
          <a:ext cx="3456000" cy="1134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52">
                  <a:extLst>
                    <a:ext uri="{9D8B030D-6E8A-4147-A177-3AD203B41FA5}">
                      <a16:colId xmlns="" xmlns:a16="http://schemas.microsoft.com/office/drawing/2014/main" val="1055530878"/>
                    </a:ext>
                  </a:extLst>
                </a:gridCol>
                <a:gridCol w="2953048">
                  <a:extLst>
                    <a:ext uri="{9D8B030D-6E8A-4147-A177-3AD203B41FA5}">
                      <a16:colId xmlns="" xmlns:a16="http://schemas.microsoft.com/office/drawing/2014/main" val="2720385126"/>
                    </a:ext>
                  </a:extLst>
                </a:gridCol>
              </a:tblGrid>
              <a:tr h="281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LW.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Less worried about 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bicycle being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stolen/damaged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213187986"/>
                  </a:ext>
                </a:extLst>
              </a:tr>
              <a:tr h="381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GQ.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</a:t>
                      </a:r>
                      <a:r>
                        <a:rPr lang="en-US" sz="1200" b="0" i="0" u="none" strike="noStrike" kern="1200" dirty="0">
                          <a:solidFill>
                            <a:srgbClr val="7C9713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Good quality of bikes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64847129"/>
                  </a:ext>
                </a:extLst>
              </a:tr>
              <a:tr h="381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LE.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</a:t>
                      </a:r>
                      <a:r>
                        <a:rPr lang="en-US" sz="12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Less effort than walking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87565208"/>
                  </a:ext>
                </a:extLst>
              </a:tr>
            </a:tbl>
          </a:graphicData>
        </a:graphic>
      </p:graphicFrame>
      <p:graphicFrame>
        <p:nvGraphicFramePr>
          <p:cNvPr id="7" name="表格 4">
            <a:extLst>
              <a:ext uri="{FF2B5EF4-FFF2-40B4-BE49-F238E27FC236}">
                <a16:creationId xmlns="" xmlns:a16="http://schemas.microsoft.com/office/drawing/2014/main" id="{6B2404B4-471B-4A40-A06F-9BA9C8A22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22219"/>
              </p:ext>
            </p:extLst>
          </p:nvPr>
        </p:nvGraphicFramePr>
        <p:xfrm>
          <a:off x="5621217" y="2486030"/>
          <a:ext cx="3456000" cy="104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52">
                  <a:extLst>
                    <a:ext uri="{9D8B030D-6E8A-4147-A177-3AD203B41FA5}">
                      <a16:colId xmlns="" xmlns:a16="http://schemas.microsoft.com/office/drawing/2014/main" val="1055530878"/>
                    </a:ext>
                  </a:extLst>
                </a:gridCol>
                <a:gridCol w="2953048">
                  <a:extLst>
                    <a:ext uri="{9D8B030D-6E8A-4147-A177-3AD203B41FA5}">
                      <a16:colId xmlns="" xmlns:a16="http://schemas.microsoft.com/office/drawing/2014/main" val="2720385126"/>
                    </a:ext>
                  </a:extLst>
                </a:gridCol>
              </a:tblGrid>
              <a:tr h="348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ST.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Saving time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213187986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LE.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</a:t>
                      </a:r>
                      <a:r>
                        <a:rPr lang="en-US" sz="120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Less effort than walking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64847129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GQ.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  </a:t>
                      </a:r>
                      <a:r>
                        <a:rPr lang="en-US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  <a:cs typeface="+mn-cs"/>
                        </a:rPr>
                        <a:t>Good quality of bikes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87565208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669F897-3E9F-468D-B8F7-B0B2B0BAB75D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4" name="图表 13">
            <a:extLst>
              <a:ext uri="{FF2B5EF4-FFF2-40B4-BE49-F238E27FC236}">
                <a16:creationId xmlns="" xmlns:a16="http://schemas.microsoft.com/office/drawing/2014/main" id="{AEDE080B-E2AD-49C9-9114-B41EBC5E9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224587"/>
              </p:ext>
            </p:extLst>
          </p:nvPr>
        </p:nvGraphicFramePr>
        <p:xfrm>
          <a:off x="3376550" y="2152725"/>
          <a:ext cx="2051942" cy="159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图表 18">
            <a:extLst>
              <a:ext uri="{FF2B5EF4-FFF2-40B4-BE49-F238E27FC236}">
                <a16:creationId xmlns="" xmlns:a16="http://schemas.microsoft.com/office/drawing/2014/main" id="{25A5F2DD-8295-4CEE-AE9F-37103CFD99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305180"/>
              </p:ext>
            </p:extLst>
          </p:nvPr>
        </p:nvGraphicFramePr>
        <p:xfrm>
          <a:off x="3376492" y="3599831"/>
          <a:ext cx="2052000" cy="15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EB4682A-FFBF-4D2C-BE96-6E67299448B3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28650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cs typeface="+mn-ea"/>
                <a:sym typeface="+mn-lt"/>
              </a:rPr>
              <a:t>Findings: </a:t>
            </a:r>
            <a:r>
              <a:rPr lang="en-US" altLang="zh-CN" sz="2800" dirty="0" smtClean="0">
                <a:cs typeface="+mn-ea"/>
                <a:sym typeface="+mn-lt"/>
              </a:rPr>
              <a:t>motivations of bike-sharing</a:t>
            </a:r>
            <a:endParaRPr lang="en-US" sz="2800" dirty="0">
              <a:cs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A40B5B9E-F2D9-4DFB-939F-8ADFDCB777FB}"/>
              </a:ext>
            </a:extLst>
          </p:cNvPr>
          <p:cNvSpPr txBox="1"/>
          <p:nvPr/>
        </p:nvSpPr>
        <p:spPr>
          <a:xfrm>
            <a:off x="1700394" y="4563290"/>
            <a:ext cx="1874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Swapfiets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users</a:t>
            </a:r>
            <a:endParaRPr kumimoji="0" lang="zh-CN" alt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486B68D2-29E0-4874-A4A2-6E006AFEAEE4}"/>
              </a:ext>
            </a:extLst>
          </p:cNvPr>
          <p:cNvSpPr txBox="1"/>
          <p:nvPr/>
        </p:nvSpPr>
        <p:spPr>
          <a:xfrm>
            <a:off x="1700394" y="3143204"/>
            <a:ext cx="516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OV-fiets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users</a:t>
            </a:r>
            <a:endParaRPr lang="zh-CN" altLang="en-US" sz="1200" i="1" dirty="0">
              <a:solidFill>
                <a:prstClr val="black"/>
              </a:solidFill>
              <a:latin typeface="Century Gothic" panose="020B0502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13" name="图表 3">
            <a:extLst>
              <a:ext uri="{FF2B5EF4-FFF2-40B4-BE49-F238E27FC236}">
                <a16:creationId xmlns="" xmlns:a16="http://schemas.microsoft.com/office/drawing/2014/main" id="{B9B490E2-513D-4551-9462-D6FCAB78DB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008322"/>
              </p:ext>
            </p:extLst>
          </p:nvPr>
        </p:nvGraphicFramePr>
        <p:xfrm>
          <a:off x="3453643" y="720747"/>
          <a:ext cx="1974849" cy="159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表格 4">
            <a:extLst>
              <a:ext uri="{FF2B5EF4-FFF2-40B4-BE49-F238E27FC236}">
                <a16:creationId xmlns="" xmlns:a16="http://schemas.microsoft.com/office/drawing/2014/main" id="{D0ABAEE4-F022-4304-8AE9-128F7F738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755564"/>
              </p:ext>
            </p:extLst>
          </p:nvPr>
        </p:nvGraphicFramePr>
        <p:xfrm>
          <a:off x="5621217" y="996178"/>
          <a:ext cx="3456000" cy="1043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52">
                  <a:extLst>
                    <a:ext uri="{9D8B030D-6E8A-4147-A177-3AD203B41FA5}">
                      <a16:colId xmlns="" xmlns:a16="http://schemas.microsoft.com/office/drawing/2014/main" val="1055530878"/>
                    </a:ext>
                  </a:extLst>
                </a:gridCol>
                <a:gridCol w="2953048">
                  <a:extLst>
                    <a:ext uri="{9D8B030D-6E8A-4147-A177-3AD203B41FA5}">
                      <a16:colId xmlns="" xmlns:a16="http://schemas.microsoft.com/office/drawing/2014/main" val="2720385126"/>
                    </a:ext>
                  </a:extLst>
                </a:gridCol>
              </a:tblGrid>
              <a:tr h="281177"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Century Gothic" panose="020B0502020202020204" pitchFamily="34" charset="0"/>
                        </a:rPr>
                        <a:t>DS.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no fixed pick-up and drop-off locations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213187986"/>
                  </a:ext>
                </a:extLst>
              </a:tr>
              <a:tr h="3814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Century Gothic" panose="020B0502020202020204" pitchFamily="34" charset="0"/>
                        </a:rPr>
                        <a:t>CO.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 Convenience of the app, payment method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64847129"/>
                  </a:ext>
                </a:extLst>
              </a:tr>
              <a:tr h="3814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Century Gothic" panose="020B0502020202020204" pitchFamily="34" charset="0"/>
                        </a:rPr>
                        <a:t>LE.</a:t>
                      </a:r>
                      <a:endParaRPr lang="zh-CN" alt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Century Gothic" panose="020B0502020202020204" pitchFamily="34" charset="0"/>
                          <a:ea typeface="等线" panose="02010600030101010101" pitchFamily="2" charset="-122"/>
                        </a:rPr>
                        <a:t>Less effort than walking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87565208"/>
                  </a:ext>
                </a:extLst>
              </a:tr>
            </a:tbl>
          </a:graphicData>
        </a:graphic>
      </p:graphicFrame>
      <p:sp>
        <p:nvSpPr>
          <p:cNvPr id="16" name="文本框 14">
            <a:extLst>
              <a:ext uri="{FF2B5EF4-FFF2-40B4-BE49-F238E27FC236}">
                <a16:creationId xmlns="" xmlns:a16="http://schemas.microsoft.com/office/drawing/2014/main" id="{7E3049C9-096B-4A14-9CFE-BED3D880C691}"/>
              </a:ext>
            </a:extLst>
          </p:cNvPr>
          <p:cNvSpPr txBox="1"/>
          <p:nvPr/>
        </p:nvSpPr>
        <p:spPr>
          <a:xfrm>
            <a:off x="1763106" y="1654580"/>
            <a:ext cx="4415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Mobike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黑体" panose="02010609060101010101" pitchFamily="49" charset="-122"/>
                <a:cs typeface="+mn-cs"/>
              </a:rPr>
              <a:t>users</a:t>
            </a:r>
            <a:endParaRPr kumimoji="0" lang="zh-CN" alt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64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9437ACB7-484E-4C6F-BEEE-FA67B18A6649}"/>
              </a:ext>
            </a:extLst>
          </p:cNvPr>
          <p:cNvGrpSpPr/>
          <p:nvPr/>
        </p:nvGrpSpPr>
        <p:grpSpPr>
          <a:xfrm>
            <a:off x="1866129" y="1117603"/>
            <a:ext cx="6973083" cy="3276018"/>
            <a:chOff x="1143634" y="1083945"/>
            <a:chExt cx="10425513" cy="4773508"/>
          </a:xfrm>
        </p:grpSpPr>
        <p:pic>
          <p:nvPicPr>
            <p:cNvPr id="5" name="Picture 7">
              <a:extLst>
                <a:ext uri="{FF2B5EF4-FFF2-40B4-BE49-F238E27FC236}">
                  <a16:creationId xmlns="" xmlns:a16="http://schemas.microsoft.com/office/drawing/2014/main" id="{19C3BC65-9BE6-4741-A24F-6560195C737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34" y="1083945"/>
              <a:ext cx="3269339" cy="4773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8">
              <a:extLst>
                <a:ext uri="{FF2B5EF4-FFF2-40B4-BE49-F238E27FC236}">
                  <a16:creationId xmlns="" xmlns:a16="http://schemas.microsoft.com/office/drawing/2014/main" id="{779A91CE-1084-4BB3-9F5D-D23B19B7F5D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138" y="1083954"/>
              <a:ext cx="3470731" cy="477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9">
              <a:extLst>
                <a:ext uri="{FF2B5EF4-FFF2-40B4-BE49-F238E27FC236}">
                  <a16:creationId xmlns="" xmlns:a16="http://schemas.microsoft.com/office/drawing/2014/main" id="{D4A41912-4770-4EB0-85A2-E6B7F8780EB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3059" y="1083945"/>
              <a:ext cx="3256088" cy="47735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5C59FD5-0574-4C09-BFED-BA35E17AC555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D3A4737B-9021-4818-97F6-03E675F93835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28650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altLang="zh-CN" sz="2800" dirty="0">
                <a:cs typeface="+mn-ea"/>
                <a:sym typeface="+mn-lt"/>
              </a:rPr>
              <a:t>Findings: modal shift </a:t>
            </a:r>
          </a:p>
        </p:txBody>
      </p:sp>
    </p:spTree>
    <p:extLst>
      <p:ext uri="{BB962C8B-B14F-4D97-AF65-F5344CB8AC3E}">
        <p14:creationId xmlns:p14="http://schemas.microsoft.com/office/powerpoint/2010/main" val="371873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="" xmlns:a16="http://schemas.microsoft.com/office/drawing/2014/main" id="{CAC555DA-3F2F-4C9A-8F69-30FC207DBA5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20" y="1134980"/>
            <a:ext cx="6286504" cy="3940057"/>
          </a:xfrm>
          <a:prstGeom prst="rect">
            <a:avLst/>
          </a:prstGeom>
          <a:noFill/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5272DE7-A560-41C3-A5C7-65C640809C2A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8E97CD4-2E63-4093-9F0B-A50E56491223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28650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altLang="zh-CN" sz="2800" dirty="0">
                <a:cs typeface="+mn-ea"/>
                <a:sym typeface="+mn-lt"/>
              </a:rPr>
              <a:t>Findings: </a:t>
            </a:r>
            <a:r>
              <a:rPr lang="en-US" altLang="zh-CN" sz="2800" dirty="0">
                <a:sym typeface="+mn-lt"/>
              </a:rPr>
              <a:t>b</a:t>
            </a:r>
            <a:r>
              <a:rPr lang="en-US" altLang="zh-CN" sz="2800" dirty="0"/>
              <a:t>inary logit model results 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1276" y="712803"/>
            <a:ext cx="3493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Regarding commuting trips </a:t>
            </a:r>
            <a:r>
              <a:rPr lang="is-IS" altLang="zh-CN" b="1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…</a:t>
            </a:r>
            <a:r>
              <a:rPr lang="en-US" altLang="zh-CN" b="1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 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66858" y="1740658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006" y="3205714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43425" y="4884790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81657" y="4209646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3425" y="2207626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8006" y="2730986"/>
            <a:ext cx="32394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5272DE7-A560-41C3-A5C7-65C640809C2A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8E97CD4-2E63-4093-9F0B-A50E56491223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28650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altLang="zh-CN" sz="2800" dirty="0" smtClean="0">
                <a:cs typeface="+mn-ea"/>
                <a:sym typeface="+mn-lt"/>
              </a:rPr>
              <a:t>Wrap up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5E7F601-9F61-4B49-916C-44D95DB44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48" y="921521"/>
            <a:ext cx="7106464" cy="409652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3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Personal characteristics vary between non-bike-sharing users and bike-sharing users.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Motivations are closely related to the characteristics of different bike-sharing systems.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Bike-sharing users reduce the use of walking, private bicycle, bus/tram and car. </a:t>
            </a:r>
            <a:r>
              <a:rPr lang="en-US" altLang="zh-CN" sz="230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In contrast, </a:t>
            </a: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the train use increased after the introduction of bike-sharing systems.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Effects of personal</a:t>
            </a: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, commuting trip and motivation factors </a:t>
            </a:r>
            <a:r>
              <a:rPr lang="en-US" altLang="zh-CN" sz="230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on </a:t>
            </a:r>
            <a:r>
              <a:rPr lang="en-US" altLang="zh-CN" sz="23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modal shift vary among different bike-sharing systems</a:t>
            </a:r>
            <a:r>
              <a:rPr lang="en-US" altLang="zh-CN" sz="230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30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+mn-lt"/>
                <a:cs typeface="+mn-cs"/>
              </a:rPr>
              <a:t>Based on the observations, practical implications proposed</a:t>
            </a:r>
            <a:endParaRPr lang="en-US" altLang="zh-CN" sz="23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cs typeface="+mn-cs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656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666" y="342900"/>
            <a:ext cx="7106464" cy="857250"/>
          </a:xfrm>
        </p:spPr>
        <p:txBody>
          <a:bodyPr>
            <a:normAutofit/>
          </a:bodyPr>
          <a:lstStyle/>
          <a:p>
            <a:pPr algn="ctr"/>
            <a:r>
              <a:rPr lang="sv-SE" altLang="zh-CN" dirty="0" err="1" smtClean="0">
                <a:cs typeface="+mn-ea"/>
                <a:sym typeface="+mn-lt"/>
              </a:rPr>
              <a:t>Thank</a:t>
            </a:r>
            <a:r>
              <a:rPr lang="sv-SE" altLang="zh-CN" dirty="0" smtClean="0">
                <a:cs typeface="+mn-ea"/>
                <a:sym typeface="+mn-lt"/>
              </a:rPr>
              <a:t> </a:t>
            </a:r>
            <a:r>
              <a:rPr lang="sv-SE" altLang="zh-CN" dirty="0" err="1" smtClean="0">
                <a:cs typeface="+mn-ea"/>
                <a:sym typeface="+mn-lt"/>
              </a:rPr>
              <a:t>you</a:t>
            </a:r>
            <a:r>
              <a:rPr lang="sv-SE" altLang="zh-CN" dirty="0" smtClean="0">
                <a:cs typeface="+mn-ea"/>
                <a:sym typeface="+mn-lt"/>
              </a:rPr>
              <a:t> </a:t>
            </a:r>
            <a:r>
              <a:rPr lang="sv-SE" altLang="zh-CN" dirty="0">
                <a:cs typeface="+mn-ea"/>
                <a:sym typeface="+mn-lt"/>
              </a:rPr>
              <a:t>for </a:t>
            </a:r>
            <a:r>
              <a:rPr lang="sv-SE" altLang="zh-CN" dirty="0" err="1" smtClean="0">
                <a:cs typeface="+mn-ea"/>
                <a:sym typeface="+mn-lt"/>
              </a:rPr>
              <a:t>your</a:t>
            </a:r>
            <a:r>
              <a:rPr lang="sv-SE" altLang="zh-CN" dirty="0" smtClean="0">
                <a:cs typeface="+mn-ea"/>
                <a:sym typeface="+mn-lt"/>
              </a:rPr>
              <a:t> 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altLang="zh-CN" sz="1800" dirty="0"/>
              <a:t>Xinwei Ma, Yufei Yuan, Niels van Oort and Serge Hoogendoorn</a:t>
            </a:r>
          </a:p>
          <a:p>
            <a:pPr marL="0" indent="0" algn="ctr">
              <a:buNone/>
            </a:pPr>
            <a:r>
              <a:rPr lang="en-US" altLang="zh-CN" sz="1600" dirty="0">
                <a:hlinkClick r:id="rId3"/>
              </a:rPr>
              <a:t>X.Ma-4@</a:t>
            </a:r>
            <a:r>
              <a:rPr lang="en-US" altLang="zh-CN" sz="1600" dirty="0" smtClean="0">
                <a:hlinkClick r:id="rId3"/>
              </a:rPr>
              <a:t>tudelft.nl</a:t>
            </a:r>
            <a:r>
              <a:rPr lang="en-US" altLang="zh-CN" sz="1600" dirty="0" smtClean="0"/>
              <a:t>, </a:t>
            </a:r>
            <a:r>
              <a:rPr lang="en-US" altLang="zh-CN" sz="1600" dirty="0" smtClean="0">
                <a:hlinkClick r:id="rId4"/>
              </a:rPr>
              <a:t>Y.Yuan@tudelft.nl</a:t>
            </a:r>
            <a:endParaRPr lang="en-US" altLang="zh-CN" sz="1600" smtClean="0"/>
          </a:p>
          <a:p>
            <a:pPr marL="0" indent="0" algn="ctr">
              <a:buNone/>
            </a:pPr>
            <a:r>
              <a:rPr lang="en-US" altLang="zh-CN" sz="1800" smtClean="0"/>
              <a:t>OR </a:t>
            </a:r>
            <a:r>
              <a:rPr lang="en-US" altLang="zh-CN" sz="1800" dirty="0"/>
              <a:t>refer</a:t>
            </a:r>
            <a:r>
              <a:rPr lang="zh-CN" altLang="en-US" sz="1800" dirty="0"/>
              <a:t> </a:t>
            </a:r>
            <a:r>
              <a:rPr lang="en-US" altLang="zh-CN" sz="1800" dirty="0"/>
              <a:t>to:</a:t>
            </a:r>
            <a:r>
              <a:rPr lang="zh-CN" altLang="en-US" sz="1800" dirty="0"/>
              <a:t> </a:t>
            </a:r>
            <a:r>
              <a:rPr lang="en-US" altLang="zh-CN" sz="1800" u="sng" dirty="0" err="1" smtClean="0">
                <a:solidFill>
                  <a:srgbClr val="0000FF"/>
                </a:solidFill>
              </a:rPr>
              <a:t>nielsvanoort.weblog.tudelft.nl</a:t>
            </a:r>
            <a:r>
              <a:rPr lang="en-US" altLang="zh-CN" sz="1800" u="sng" dirty="0" smtClean="0">
                <a:solidFill>
                  <a:srgbClr val="0000FF"/>
                </a:solidFill>
              </a:rPr>
              <a:t>/</a:t>
            </a:r>
          </a:p>
          <a:p>
            <a:pPr marL="0" indent="0" algn="ctr">
              <a:buNone/>
            </a:pPr>
            <a:r>
              <a:rPr lang="en-US" altLang="zh-CN" sz="1800" dirty="0" smtClean="0"/>
              <a:t>Department </a:t>
            </a:r>
            <a:r>
              <a:rPr lang="en-US" altLang="zh-CN" sz="1800" dirty="0"/>
              <a:t>of Transport &amp; Planning </a:t>
            </a:r>
            <a:endParaRPr lang="zh-CN" altLang="zh-CN" sz="1800" dirty="0"/>
          </a:p>
          <a:p>
            <a:pPr marL="0" indent="0" algn="ctr">
              <a:buNone/>
            </a:pPr>
            <a:r>
              <a:rPr lang="en-US" altLang="zh-CN" sz="1800" dirty="0"/>
              <a:t>Faculty of Civil Engineering and Geosciences </a:t>
            </a:r>
            <a:endParaRPr lang="zh-CN" altLang="zh-CN" sz="1800" dirty="0"/>
          </a:p>
          <a:p>
            <a:pPr marL="0" indent="0" algn="ctr">
              <a:buNone/>
            </a:pPr>
            <a:r>
              <a:rPr lang="en-US" altLang="zh-CN" sz="1800" dirty="0"/>
              <a:t>Delft University of Technology</a:t>
            </a:r>
            <a:endParaRPr lang="zh-CN" altLang="en-US" sz="1800" dirty="0"/>
          </a:p>
          <a:p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60B4558D-B789-495F-B9A1-E2C052C8ECEA}"/>
              </a:ext>
            </a:extLst>
          </p:cNvPr>
          <p:cNvGrpSpPr/>
          <p:nvPr/>
        </p:nvGrpSpPr>
        <p:grpSpPr>
          <a:xfrm>
            <a:off x="3441049" y="3250977"/>
            <a:ext cx="3673875" cy="1532112"/>
            <a:chOff x="4453261" y="3200400"/>
            <a:chExt cx="3673875" cy="1532112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0B671CB-762E-4941-AA21-55F4E78E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3261" y="3200400"/>
              <a:ext cx="1814781" cy="153211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2287338A-16B1-4C54-A5D6-8A550897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8042" y="3202170"/>
              <a:ext cx="1859094" cy="153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5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82AAB33-B84A-4C39-9C8D-3A5D4E1B6F3F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2443655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CN" sz="2800" dirty="0">
                <a:cs typeface="+mn-ea"/>
                <a:sym typeface="+mn-lt"/>
              </a:rPr>
              <a:t>Background</a:t>
            </a:r>
            <a:endParaRPr lang="en-US" sz="2800" dirty="0">
              <a:cs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AAA2B9C-59B4-47E7-97F1-396255A2125B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A30D775B-8406-48CF-B841-A6237CE8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11" y="897183"/>
            <a:ext cx="4290652" cy="4072049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xmlns="" id="{748A8F92-541D-4EFB-AFFC-758529ED0225}"/>
              </a:ext>
            </a:extLst>
          </p:cNvPr>
          <p:cNvSpPr txBox="1"/>
          <p:nvPr/>
        </p:nvSpPr>
        <p:spPr>
          <a:xfrm>
            <a:off x="6066563" y="3287969"/>
            <a:ext cx="307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Timeline of the history of bike-sharing</a:t>
            </a:r>
          </a:p>
          <a:p>
            <a:r>
              <a:rPr lang="en-US" altLang="zh-CN" sz="1200" b="1" dirty="0"/>
              <a:t>( Svan Boor, 2019)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240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7" y="53209"/>
            <a:ext cx="2443655" cy="574928"/>
          </a:xfrm>
        </p:spPr>
        <p:txBody>
          <a:bodyPr>
            <a:no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Background</a:t>
            </a:r>
            <a:endParaRPr lang="en-US" altLang="zh-CN" sz="2800" dirty="0">
              <a:cs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540E2727-25B6-4001-AD80-D846CF480AC0}"/>
              </a:ext>
            </a:extLst>
          </p:cNvPr>
          <p:cNvSpPr txBox="1"/>
          <p:nvPr/>
        </p:nvSpPr>
        <p:spPr>
          <a:xfrm>
            <a:off x="1931276" y="135645"/>
            <a:ext cx="131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01</a:t>
            </a:r>
            <a:endParaRPr lang="zh-CN" altLang="en-US" sz="2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内容占位符 5">
            <a:extLst>
              <a:ext uri="{FF2B5EF4-FFF2-40B4-BE49-F238E27FC236}">
                <a16:creationId xmlns="" xmlns:a16="http://schemas.microsoft.com/office/drawing/2014/main" id="{B71147A8-19A4-42DE-9889-EC95A9DA77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26394" y="1065296"/>
          <a:ext cx="6735964" cy="381413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65689">
                  <a:extLst>
                    <a:ext uri="{9D8B030D-6E8A-4147-A177-3AD203B41FA5}">
                      <a16:colId xmlns="" xmlns:a16="http://schemas.microsoft.com/office/drawing/2014/main" val="2326547013"/>
                    </a:ext>
                  </a:extLst>
                </a:gridCol>
                <a:gridCol w="1913168">
                  <a:extLst>
                    <a:ext uri="{9D8B030D-6E8A-4147-A177-3AD203B41FA5}">
                      <a16:colId xmlns="" xmlns:a16="http://schemas.microsoft.com/office/drawing/2014/main" val="1901003677"/>
                    </a:ext>
                  </a:extLst>
                </a:gridCol>
                <a:gridCol w="1970117">
                  <a:extLst>
                    <a:ext uri="{9D8B030D-6E8A-4147-A177-3AD203B41FA5}">
                      <a16:colId xmlns="" xmlns:a16="http://schemas.microsoft.com/office/drawing/2014/main" val="2729924423"/>
                    </a:ext>
                  </a:extLst>
                </a:gridCol>
                <a:gridCol w="1886990">
                  <a:extLst>
                    <a:ext uri="{9D8B030D-6E8A-4147-A177-3AD203B41FA5}">
                      <a16:colId xmlns="" xmlns:a16="http://schemas.microsoft.com/office/drawing/2014/main" val="93095530"/>
                    </a:ext>
                  </a:extLst>
                </a:gridCol>
              </a:tblGrid>
              <a:tr h="371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Bike-sharing Type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OV-fiets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 err="1">
                          <a:effectLst/>
                          <a:latin typeface="Century Gothic" panose="020B0502020202020204" pitchFamily="34" charset="0"/>
                        </a:rPr>
                        <a:t>Mobike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Swapfiets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32355357"/>
                  </a:ext>
                </a:extLst>
              </a:tr>
              <a:tr h="1179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Image illustration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7551990"/>
                  </a:ext>
                </a:extLst>
              </a:tr>
              <a:tr h="351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Year Launched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2003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2014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9330162"/>
                  </a:ext>
                </a:extLst>
              </a:tr>
              <a:tr h="453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Feature of systems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Docked bike-sharing system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 err="1">
                          <a:effectLst/>
                          <a:latin typeface="Century Gothic" panose="020B0502020202020204" pitchFamily="34" charset="0"/>
                        </a:rPr>
                        <a:t>Dockless</a:t>
                      </a: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 bike-sharing system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Bicycle-lease system on a subscription basis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7382604"/>
                  </a:ext>
                </a:extLst>
              </a:tr>
              <a:tr h="1019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Way to use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1.Subscription online or on a NS App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2. Using the Personal public transport chip card (NS card) to rent a bike.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1.Subscription on a </a:t>
                      </a:r>
                      <a:r>
                        <a:rPr lang="en-US" sz="1100" kern="100" dirty="0" err="1">
                          <a:effectLst/>
                          <a:latin typeface="Century Gothic" panose="020B0502020202020204" pitchFamily="34" charset="0"/>
                        </a:rPr>
                        <a:t>Mobike</a:t>
                      </a: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 App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2.Using the </a:t>
                      </a:r>
                      <a:r>
                        <a:rPr lang="en-US" sz="1100" kern="100" dirty="0" err="1">
                          <a:effectLst/>
                          <a:latin typeface="Century Gothic" panose="020B0502020202020204" pitchFamily="34" charset="0"/>
                        </a:rPr>
                        <a:t>Mobike</a:t>
                      </a: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 App to open the bike.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Subscription online or on a Swapfiets App and get a Swapfiets bike within 1 day at a location of your choice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1376337"/>
                  </a:ext>
                </a:extLst>
              </a:tr>
              <a:tr h="439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User pricing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€ 3.85/day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€ 12/month, 49.90/year or €1.5/20min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entury Gothic" panose="020B0502020202020204" pitchFamily="34" charset="0"/>
                        </a:rPr>
                        <a:t>€ 15/month</a:t>
                      </a:r>
                      <a:endParaRPr lang="zh-CN" sz="1100" kern="100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56600" marR="5660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1545234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54DF62F-082E-4061-862C-37C481EC6F11}"/>
              </a:ext>
            </a:extLst>
          </p:cNvPr>
          <p:cNvSpPr/>
          <p:nvPr/>
        </p:nvSpPr>
        <p:spPr>
          <a:xfrm>
            <a:off x="1632809" y="735827"/>
            <a:ext cx="5981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chemeClr val="dk1"/>
                </a:solidFill>
                <a:latin typeface="Century Gothic" panose="020B0502020202020204" pitchFamily="34" charset="0"/>
              </a:rPr>
              <a:t>Bike-sharing Systems in Delft, Netherlands</a:t>
            </a:r>
            <a:endParaRPr lang="zh-CN" altLang="en-US" sz="1200" b="1" kern="100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871A2BBD-0EC7-4E12-A4D8-8F6DF575FBB4}"/>
              </a:ext>
            </a:extLst>
          </p:cNvPr>
          <p:cNvGrpSpPr/>
          <p:nvPr/>
        </p:nvGrpSpPr>
        <p:grpSpPr>
          <a:xfrm>
            <a:off x="2785802" y="1488951"/>
            <a:ext cx="5601742" cy="1074916"/>
            <a:chOff x="2816905" y="1405688"/>
            <a:chExt cx="3622404" cy="771455"/>
          </a:xfrm>
        </p:grpSpPr>
        <p:pic>
          <p:nvPicPr>
            <p:cNvPr id="12" name="Picture 11" descr="http://img.mp.sohu.com/q_mini,c_zoom,w_640/upload/20170804/eebbe4e5f3cb430799ad4190b35530d9_th.jpg">
              <a:extLst>
                <a:ext uri="{FF2B5EF4-FFF2-40B4-BE49-F238E27FC236}">
                  <a16:creationId xmlns="" xmlns:a16="http://schemas.microsoft.com/office/drawing/2014/main" id="{F44957DC-F5F6-43FF-B5CD-4040A03AC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905" y="1405688"/>
              <a:ext cx="1131069" cy="77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7">
              <a:extLst>
                <a:ext uri="{FF2B5EF4-FFF2-40B4-BE49-F238E27FC236}">
                  <a16:creationId xmlns="" xmlns:a16="http://schemas.microsoft.com/office/drawing/2014/main" id="{7960BB9A-EF9E-49D1-B1A5-D7F64363F0C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569" y="1414832"/>
              <a:ext cx="1191055" cy="76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6" descr="âswapfietsâçå¾çæç´¢ç»æ">
              <a:extLst>
                <a:ext uri="{FF2B5EF4-FFF2-40B4-BE49-F238E27FC236}">
                  <a16:creationId xmlns="" xmlns:a16="http://schemas.microsoft.com/office/drawing/2014/main" id="{BE716115-534C-4BDE-B07F-B8823C6BA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240" y="1414832"/>
              <a:ext cx="1131069" cy="76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0">
            <a:extLst>
              <a:ext uri="{FF2B5EF4-FFF2-40B4-BE49-F238E27FC236}">
                <a16:creationId xmlns="" xmlns:a16="http://schemas.microsoft.com/office/drawing/2014/main" id="{7AAA2B9C-59B4-47E7-97F1-396255A2125B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46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>
            <a:extLst>
              <a:ext uri="{FF2B5EF4-FFF2-40B4-BE49-F238E27FC236}">
                <a16:creationId xmlns="" xmlns:a16="http://schemas.microsoft.com/office/drawing/2014/main" id="{BE321950-FA50-4A5A-A139-BD0E4916B4F2}"/>
              </a:ext>
            </a:extLst>
          </p:cNvPr>
          <p:cNvSpPr/>
          <p:nvPr/>
        </p:nvSpPr>
        <p:spPr>
          <a:xfrm>
            <a:off x="1894332" y="1076945"/>
            <a:ext cx="1114044" cy="740664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Who</a:t>
            </a:r>
            <a:endParaRPr lang="zh-CN" altLang="en-US" sz="3200" dirty="0"/>
          </a:p>
        </p:txBody>
      </p:sp>
      <p:sp>
        <p:nvSpPr>
          <p:cNvPr id="12" name="流程图: 可选过程 11">
            <a:extLst>
              <a:ext uri="{FF2B5EF4-FFF2-40B4-BE49-F238E27FC236}">
                <a16:creationId xmlns="" xmlns:a16="http://schemas.microsoft.com/office/drawing/2014/main" id="{BF75089B-2A74-4AEC-A533-90645F5C8F51}"/>
              </a:ext>
            </a:extLst>
          </p:cNvPr>
          <p:cNvSpPr/>
          <p:nvPr/>
        </p:nvSpPr>
        <p:spPr>
          <a:xfrm>
            <a:off x="1894332" y="3050121"/>
            <a:ext cx="1114044" cy="740664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What</a:t>
            </a:r>
            <a:endParaRPr lang="zh-CN" altLang="en-US" sz="2800" dirty="0"/>
          </a:p>
        </p:txBody>
      </p:sp>
      <p:sp>
        <p:nvSpPr>
          <p:cNvPr id="13" name="流程图: 可选过程 12">
            <a:extLst>
              <a:ext uri="{FF2B5EF4-FFF2-40B4-BE49-F238E27FC236}">
                <a16:creationId xmlns="" xmlns:a16="http://schemas.microsoft.com/office/drawing/2014/main" id="{9A2CB420-4DCD-4B14-848B-603BE479325B}"/>
              </a:ext>
            </a:extLst>
          </p:cNvPr>
          <p:cNvSpPr/>
          <p:nvPr/>
        </p:nvSpPr>
        <p:spPr>
          <a:xfrm>
            <a:off x="1894332" y="2063533"/>
            <a:ext cx="1114044" cy="740664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Why</a:t>
            </a:r>
            <a:endParaRPr lang="zh-CN" altLang="en-US" sz="3200" dirty="0"/>
          </a:p>
        </p:txBody>
      </p:sp>
      <p:sp>
        <p:nvSpPr>
          <p:cNvPr id="14" name="流程图: 可选过程 13">
            <a:extLst>
              <a:ext uri="{FF2B5EF4-FFF2-40B4-BE49-F238E27FC236}">
                <a16:creationId xmlns="" xmlns:a16="http://schemas.microsoft.com/office/drawing/2014/main" id="{5AD809A1-228B-4531-9EB0-6028F2C42387}"/>
              </a:ext>
            </a:extLst>
          </p:cNvPr>
          <p:cNvSpPr/>
          <p:nvPr/>
        </p:nvSpPr>
        <p:spPr>
          <a:xfrm>
            <a:off x="1894332" y="3986306"/>
            <a:ext cx="1114044" cy="740664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How</a:t>
            </a:r>
            <a:endParaRPr lang="zh-CN" altLang="en-US" sz="3200" dirty="0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456E6ED9-AE60-4A79-AC9A-9EFFA3223080}"/>
              </a:ext>
            </a:extLst>
          </p:cNvPr>
          <p:cNvSpPr txBox="1"/>
          <p:nvPr/>
        </p:nvSpPr>
        <p:spPr>
          <a:xfrm>
            <a:off x="3108960" y="1242153"/>
            <a:ext cx="541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Non-</a:t>
            </a:r>
            <a:r>
              <a:rPr lang="en-US" altLang="zh-CN" sz="2000" dirty="0" smtClean="0"/>
              <a:t>bike</a:t>
            </a:r>
            <a:r>
              <a:rPr lang="en-US" altLang="zh-CN" sz="2000" dirty="0"/>
              <a:t>-</a:t>
            </a:r>
            <a:r>
              <a:rPr lang="en-US" altLang="zh-CN" sz="2000" dirty="0" smtClean="0"/>
              <a:t>sharing </a:t>
            </a:r>
            <a:r>
              <a:rPr lang="en-US" altLang="zh-CN" sz="2000" dirty="0"/>
              <a:t>users? Bike-sharing users?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6AD08D23-D6D4-4C55-AC31-077073657888}"/>
              </a:ext>
            </a:extLst>
          </p:cNvPr>
          <p:cNvSpPr txBox="1"/>
          <p:nvPr/>
        </p:nvSpPr>
        <p:spPr>
          <a:xfrm>
            <a:off x="3151047" y="3214890"/>
            <a:ext cx="5757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Modal shift caused by bike-sharing systems?</a:t>
            </a: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D0AE9268-D8EC-46D4-A114-DEA0F4164D12}"/>
              </a:ext>
            </a:extLst>
          </p:cNvPr>
          <p:cNvSpPr txBox="1"/>
          <p:nvPr/>
        </p:nvSpPr>
        <p:spPr>
          <a:xfrm>
            <a:off x="3108960" y="2216842"/>
            <a:ext cx="541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Reasons? Barriers &amp; Motivations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78BEBE79-C2A0-4DE7-A226-A6787AC0C751}"/>
              </a:ext>
            </a:extLst>
          </p:cNvPr>
          <p:cNvSpPr txBox="1"/>
          <p:nvPr/>
        </p:nvSpPr>
        <p:spPr>
          <a:xfrm>
            <a:off x="3151047" y="4056904"/>
            <a:ext cx="541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Relationship between Modal shift and </a:t>
            </a:r>
            <a:r>
              <a:rPr lang="en-US" altLang="zh-CN" sz="2000" dirty="0" smtClean="0"/>
              <a:t>factors </a:t>
            </a:r>
            <a:r>
              <a:rPr lang="en-US" altLang="zh-CN" sz="1600" dirty="0" smtClean="0"/>
              <a:t>(personal attributes, trip characteristics, motivations,</a:t>
            </a:r>
            <a:r>
              <a:rPr lang="is-IS" altLang="zh-CN" sz="1600" dirty="0" smtClean="0"/>
              <a:t>…</a:t>
            </a:r>
            <a:r>
              <a:rPr lang="en-US" altLang="zh-CN" sz="1600" dirty="0" smtClean="0"/>
              <a:t>)</a:t>
            </a:r>
            <a:endParaRPr lang="zh-CN" altLang="en-US" sz="1600" dirty="0"/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CDE4D26A-F7EB-427C-80C7-F6FA0F217C49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355386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CN" sz="2400" dirty="0" smtClean="0"/>
              <a:t>Methodology – modal shift dynamics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C0EB2F7F-E8F8-45D2-BB3A-57DBEDA30440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89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800100" y="361950"/>
            <a:ext cx="762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642938" indent="-642938"/>
            <a:r>
              <a:rPr lang="en-US" altLang="zh-CN" sz="4800" dirty="0" smtClean="0">
                <a:solidFill>
                  <a:schemeClr val="bg1"/>
                </a:solidFill>
                <a:latin typeface="Bookman Old Style" charset="0"/>
              </a:rPr>
              <a:t> Part 1</a:t>
            </a:r>
            <a:r>
              <a:rPr lang="en-US" sz="4800" dirty="0">
                <a:solidFill>
                  <a:schemeClr val="bg1"/>
                </a:solidFill>
                <a:latin typeface="Bookman Old Style" charset="0"/>
              </a:rPr>
              <a:t>.</a:t>
            </a:r>
            <a:endParaRPr lang="en-US" sz="1200" dirty="0">
              <a:latin typeface="Bookman Old Style" charset="0"/>
            </a:endParaRP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949326" y="1571625"/>
            <a:ext cx="7432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80" tIns="34290" rIns="68580" bIns="34290" anchor="ctr"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949326" y="3105150"/>
            <a:ext cx="7432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80" tIns="34290" rIns="68580" bIns="34290" anchor="ctr"/>
          <a:lstStyle/>
          <a:p>
            <a:endParaRPr 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917576" y="1665685"/>
            <a:ext cx="74660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4290"/>
          <a:lstStyle/>
          <a:p>
            <a:pPr marL="642938" indent="-642938"/>
            <a:r>
              <a:rPr lang="en-US" sz="6600" i="1" dirty="0" smtClean="0">
                <a:solidFill>
                  <a:schemeClr val="bg1"/>
                </a:solidFill>
                <a:latin typeface="Bookman Old Style" charset="0"/>
              </a:rPr>
              <a:t>Data</a:t>
            </a:r>
            <a:endParaRPr lang="en-US" sz="6600" dirty="0"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603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可选过程 3">
            <a:extLst>
              <a:ext uri="{FF2B5EF4-FFF2-40B4-BE49-F238E27FC236}">
                <a16:creationId xmlns="" xmlns:a16="http://schemas.microsoft.com/office/drawing/2014/main" id="{EDB04F23-BCDD-40B3-B215-EA3704BD3AE9}"/>
              </a:ext>
            </a:extLst>
          </p:cNvPr>
          <p:cNvSpPr/>
          <p:nvPr/>
        </p:nvSpPr>
        <p:spPr>
          <a:xfrm>
            <a:off x="1659328" y="1119072"/>
            <a:ext cx="2829869" cy="548372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Non-</a:t>
            </a:r>
            <a:r>
              <a:rPr lang="en-US" altLang="zh-CN" dirty="0" smtClean="0"/>
              <a:t>bike-sharing </a:t>
            </a:r>
            <a:r>
              <a:rPr lang="en-US" altLang="zh-CN" dirty="0"/>
              <a:t>users </a:t>
            </a:r>
          </a:p>
        </p:txBody>
      </p:sp>
      <p:sp>
        <p:nvSpPr>
          <p:cNvPr id="6" name="流程图: 可选过程 5">
            <a:extLst>
              <a:ext uri="{FF2B5EF4-FFF2-40B4-BE49-F238E27FC236}">
                <a16:creationId xmlns="" xmlns:a16="http://schemas.microsoft.com/office/drawing/2014/main" id="{D8F18798-1F86-4A2E-A436-A5CF28AD0A5C}"/>
              </a:ext>
            </a:extLst>
          </p:cNvPr>
          <p:cNvSpPr/>
          <p:nvPr/>
        </p:nvSpPr>
        <p:spPr>
          <a:xfrm>
            <a:off x="4722744" y="1136962"/>
            <a:ext cx="2734056" cy="548371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Bike-sharing users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8F62CC8-8D26-48B5-8239-4E5B391DBE0E}"/>
              </a:ext>
            </a:extLst>
          </p:cNvPr>
          <p:cNvSpPr/>
          <p:nvPr/>
        </p:nvSpPr>
        <p:spPr>
          <a:xfrm>
            <a:off x="1613918" y="1824539"/>
            <a:ext cx="32137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Personal characteristics</a:t>
            </a:r>
          </a:p>
          <a:p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Barriers</a:t>
            </a:r>
            <a:endParaRPr lang="zh-CN" altLang="en-US" dirty="0"/>
          </a:p>
          <a:p>
            <a:pPr lvl="0"/>
            <a:endParaRPr lang="en-US" altLang="zh-CN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lvl="0"/>
            <a:endParaRPr lang="zh-CN" alt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A16723DD-AE37-4681-91FA-EEA3B7D042F6}"/>
              </a:ext>
            </a:extLst>
          </p:cNvPr>
          <p:cNvSpPr/>
          <p:nvPr/>
        </p:nvSpPr>
        <p:spPr>
          <a:xfrm>
            <a:off x="4539177" y="1836994"/>
            <a:ext cx="29803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Personal characteristics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Modal </a:t>
            </a:r>
            <a:r>
              <a:rPr lang="en-US" altLang="zh-CN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shift </a:t>
            </a:r>
            <a:r>
              <a:rPr lang="en-US" altLang="zh-CN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patterns</a:t>
            </a:r>
            <a:endParaRPr lang="zh-CN" alt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Motivations</a:t>
            </a:r>
            <a:endParaRPr lang="zh-CN" alt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lvl="0"/>
            <a:endParaRPr lang="zh-CN" alt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0849FCA-1EE5-46A4-8F20-8FC134BD4506}"/>
              </a:ext>
            </a:extLst>
          </p:cNvPr>
          <p:cNvSpPr txBox="1">
            <a:spLocks/>
          </p:cNvSpPr>
          <p:nvPr/>
        </p:nvSpPr>
        <p:spPr>
          <a:xfrm>
            <a:off x="2552707" y="53209"/>
            <a:ext cx="6091971" cy="574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CN" sz="2800" dirty="0">
                <a:cs typeface="+mn-ea"/>
                <a:sym typeface="+mn-lt"/>
              </a:rPr>
              <a:t>Survey </a:t>
            </a:r>
            <a:r>
              <a:rPr lang="en-US" altLang="zh-CN" sz="2800" dirty="0" smtClean="0"/>
              <a:t>design and collection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EE442ED1-541E-4B72-BECB-643EDAE6C95D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内容占位符 3">
            <a:extLst>
              <a:ext uri="{FF2B5EF4-FFF2-40B4-BE49-F238E27FC236}">
                <a16:creationId xmlns="" xmlns:a16="http://schemas.microsoft.com/office/drawing/2014/main" id="{8BB36957-E494-41B4-ADE1-D3A96087F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9480" y="138389"/>
            <a:ext cx="1440000" cy="1080000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30BD7FF4-6C4C-4FF6-9957-474C69B66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480" y="1296994"/>
            <a:ext cx="1440000" cy="1080000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351411C7-AFD3-429E-8D0E-678515176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37"/>
          <a:stretch/>
        </p:blipFill>
        <p:spPr>
          <a:xfrm>
            <a:off x="7519480" y="2509652"/>
            <a:ext cx="1440000" cy="1081668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="" xmlns:a16="http://schemas.microsoft.com/office/drawing/2014/main" id="{A07CC10D-8A04-486D-88DD-4205120B7C1B}"/>
              </a:ext>
            </a:extLst>
          </p:cNvPr>
          <p:cNvSpPr txBox="1"/>
          <p:nvPr/>
        </p:nvSpPr>
        <p:spPr>
          <a:xfrm>
            <a:off x="1931276" y="3764817"/>
            <a:ext cx="4106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Time: June </a:t>
            </a:r>
            <a:r>
              <a:rPr lang="en-US" altLang="zh-CN" dirty="0"/>
              <a:t>and July </a:t>
            </a:r>
          </a:p>
          <a:p>
            <a:r>
              <a:rPr lang="en-US" altLang="zh-CN" dirty="0" smtClean="0"/>
              <a:t>Student assistant: Twenty </a:t>
            </a:r>
            <a:r>
              <a:rPr lang="en-US" altLang="zh-CN" dirty="0"/>
              <a:t>interviewers  </a:t>
            </a:r>
          </a:p>
          <a:p>
            <a:r>
              <a:rPr lang="en-US" altLang="zh-CN" dirty="0" smtClean="0"/>
              <a:t>Total respondents: 565</a:t>
            </a:r>
            <a:endParaRPr lang="en-US" altLang="zh-CN" dirty="0"/>
          </a:p>
        </p:txBody>
      </p:sp>
      <p:pic>
        <p:nvPicPr>
          <p:cNvPr id="18" name="图片 14">
            <a:extLst>
              <a:ext uri="{FF2B5EF4-FFF2-40B4-BE49-F238E27FC236}">
                <a16:creationId xmlns="" xmlns:a16="http://schemas.microsoft.com/office/drawing/2014/main" id="{BB8EEDEA-383A-4BD1-9F07-31249576E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9480" y="3543582"/>
            <a:ext cx="10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1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7" y="53209"/>
            <a:ext cx="5720436" cy="574928"/>
          </a:xfrm>
        </p:spPr>
        <p:txBody>
          <a:bodyPr>
            <a:noAutofit/>
          </a:bodyPr>
          <a:lstStyle/>
          <a:p>
            <a:r>
              <a:rPr lang="en-US" sz="2800" dirty="0" smtClean="0"/>
              <a:t>Sample </a:t>
            </a:r>
            <a:r>
              <a:rPr lang="en-US" sz="2800" dirty="0"/>
              <a:t>composition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4AFE7AB-881E-447F-98FF-830CF2E547C2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F04F146-32AB-4085-85AE-B7C18E4233BB}"/>
              </a:ext>
            </a:extLst>
          </p:cNvPr>
          <p:cNvSpPr/>
          <p:nvPr/>
        </p:nvSpPr>
        <p:spPr>
          <a:xfrm>
            <a:off x="1763106" y="752470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/>
                <a:cs typeface="Arial"/>
              </a:rPr>
              <a:t>Nation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="" xmlns:a16="http://schemas.microsoft.com/office/drawing/2014/main" id="{3F799BEC-719A-49EB-95EC-2FCCC295422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22478" y="1338517"/>
          <a:ext cx="7380894" cy="3177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142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4AFE7AB-881E-447F-98FF-830CF2E547C2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F04F146-32AB-4085-85AE-B7C18E4233BB}"/>
              </a:ext>
            </a:extLst>
          </p:cNvPr>
          <p:cNvSpPr/>
          <p:nvPr/>
        </p:nvSpPr>
        <p:spPr>
          <a:xfrm>
            <a:off x="1806255" y="782498"/>
            <a:ext cx="99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/>
                <a:cs typeface="Arial"/>
              </a:rPr>
              <a:t>Gender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AD189C3-C510-4DAD-A53B-EB864CF0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7" y="53209"/>
            <a:ext cx="5720436" cy="574928"/>
          </a:xfrm>
        </p:spPr>
        <p:txBody>
          <a:bodyPr>
            <a:noAutofit/>
          </a:bodyPr>
          <a:lstStyle/>
          <a:p>
            <a:r>
              <a:rPr lang="en-US" sz="2800" dirty="0" smtClean="0"/>
              <a:t>Sample </a:t>
            </a:r>
            <a:r>
              <a:rPr lang="en-US" sz="2800" dirty="0"/>
              <a:t>composition</a:t>
            </a:r>
          </a:p>
        </p:txBody>
      </p:sp>
      <p:graphicFrame>
        <p:nvGraphicFramePr>
          <p:cNvPr id="16" name="图表 15">
            <a:extLst>
              <a:ext uri="{FF2B5EF4-FFF2-40B4-BE49-F238E27FC236}">
                <a16:creationId xmlns="" xmlns:a16="http://schemas.microsoft.com/office/drawing/2014/main" id="{B45DA5D4-06CE-4A84-B683-613E78FE35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38868" y="1222259"/>
          <a:ext cx="7548113" cy="370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374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4AFE7AB-881E-447F-98FF-830CF2E547C2}"/>
              </a:ext>
            </a:extLst>
          </p:cNvPr>
          <p:cNvSpPr/>
          <p:nvPr/>
        </p:nvSpPr>
        <p:spPr>
          <a:xfrm>
            <a:off x="1763106" y="0"/>
            <a:ext cx="742296" cy="67003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F04F146-32AB-4085-85AE-B7C18E4233BB}"/>
              </a:ext>
            </a:extLst>
          </p:cNvPr>
          <p:cNvSpPr/>
          <p:nvPr/>
        </p:nvSpPr>
        <p:spPr>
          <a:xfrm>
            <a:off x="1763106" y="752470"/>
            <a:ext cx="231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/>
                <a:cs typeface="Arial"/>
              </a:rPr>
              <a:t>Employment status</a:t>
            </a:r>
          </a:p>
        </p:txBody>
      </p:sp>
      <p:graphicFrame>
        <p:nvGraphicFramePr>
          <p:cNvPr id="19" name="图表 18">
            <a:extLst>
              <a:ext uri="{FF2B5EF4-FFF2-40B4-BE49-F238E27FC236}">
                <a16:creationId xmlns="" xmlns:a16="http://schemas.microsoft.com/office/drawing/2014/main" id="{D09B322B-220C-45AC-8402-8605436A7F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659287"/>
              </p:ext>
            </p:extLst>
          </p:nvPr>
        </p:nvGraphicFramePr>
        <p:xfrm>
          <a:off x="2552707" y="1069837"/>
          <a:ext cx="1947600" cy="19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图表 19">
            <a:extLst>
              <a:ext uri="{FF2B5EF4-FFF2-40B4-BE49-F238E27FC236}">
                <a16:creationId xmlns="" xmlns:a16="http://schemas.microsoft.com/office/drawing/2014/main" id="{F52C5345-BE92-477F-AC0B-9210FB98EA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033513"/>
              </p:ext>
            </p:extLst>
          </p:nvPr>
        </p:nvGraphicFramePr>
        <p:xfrm>
          <a:off x="5341250" y="1079996"/>
          <a:ext cx="1947600" cy="19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图表 20">
            <a:extLst>
              <a:ext uri="{FF2B5EF4-FFF2-40B4-BE49-F238E27FC236}">
                <a16:creationId xmlns="" xmlns:a16="http://schemas.microsoft.com/office/drawing/2014/main" id="{583353AB-FC23-4A74-B476-D0533F94E9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11920"/>
              </p:ext>
            </p:extLst>
          </p:nvPr>
        </p:nvGraphicFramePr>
        <p:xfrm>
          <a:off x="2589487" y="3004365"/>
          <a:ext cx="1947600" cy="19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图表 21">
            <a:extLst>
              <a:ext uri="{FF2B5EF4-FFF2-40B4-BE49-F238E27FC236}">
                <a16:creationId xmlns="" xmlns:a16="http://schemas.microsoft.com/office/drawing/2014/main" id="{522020E3-ECBF-45BA-92F1-965E8B851B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585402"/>
              </p:ext>
            </p:extLst>
          </p:nvPr>
        </p:nvGraphicFramePr>
        <p:xfrm>
          <a:off x="5341250" y="3027432"/>
          <a:ext cx="1947600" cy="19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itle 1">
            <a:extLst>
              <a:ext uri="{FF2B5EF4-FFF2-40B4-BE49-F238E27FC236}">
                <a16:creationId xmlns="" xmlns:a16="http://schemas.microsoft.com/office/drawing/2014/main" id="{219FCEBE-77CD-499A-AFD4-218E7E36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7" y="53209"/>
            <a:ext cx="5720436" cy="574928"/>
          </a:xfrm>
        </p:spPr>
        <p:txBody>
          <a:bodyPr>
            <a:noAutofit/>
          </a:bodyPr>
          <a:lstStyle/>
          <a:p>
            <a:r>
              <a:rPr lang="en-US" sz="2800" smtClean="0"/>
              <a:t>Sample </a:t>
            </a:r>
            <a:r>
              <a:rPr lang="en-US" sz="2800" dirty="0"/>
              <a:t>composition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AA0372B7-A30F-41FB-B165-9A4252857448}"/>
              </a:ext>
            </a:extLst>
          </p:cNvPr>
          <p:cNvSpPr txBox="1"/>
          <p:nvPr/>
        </p:nvSpPr>
        <p:spPr>
          <a:xfrm>
            <a:off x="2331994" y="2694395"/>
            <a:ext cx="286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Non-bike-sharing users</a:t>
            </a:r>
          </a:p>
          <a:p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32ED5606-5BC0-4CF9-AFC5-732D317E39D2}"/>
              </a:ext>
            </a:extLst>
          </p:cNvPr>
          <p:cNvSpPr txBox="1"/>
          <p:nvPr/>
        </p:nvSpPr>
        <p:spPr>
          <a:xfrm>
            <a:off x="5503088" y="2677257"/>
            <a:ext cx="178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Mobike</a:t>
            </a:r>
            <a:r>
              <a:rPr lang="en-US" altLang="zh-CN" dirty="0"/>
              <a:t> users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D56104C-6452-42DC-9C74-4025E30C0A12}"/>
              </a:ext>
            </a:extLst>
          </p:cNvPr>
          <p:cNvSpPr txBox="1"/>
          <p:nvPr/>
        </p:nvSpPr>
        <p:spPr>
          <a:xfrm>
            <a:off x="2681947" y="4688213"/>
            <a:ext cx="23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OV-fiets users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3080D336-A8A4-4395-A04A-4E71E8822B44}"/>
              </a:ext>
            </a:extLst>
          </p:cNvPr>
          <p:cNvSpPr txBox="1"/>
          <p:nvPr/>
        </p:nvSpPr>
        <p:spPr>
          <a:xfrm>
            <a:off x="5484587" y="4668513"/>
            <a:ext cx="23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Swapfiets users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17F4A9D-7AE9-4121-881C-8B2946A43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177" y="1896834"/>
            <a:ext cx="1771232" cy="21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4574C20F97F4299F30583D423F0F5" ma:contentTypeVersion="11" ma:contentTypeDescription="Een nieuw document maken." ma:contentTypeScope="" ma:versionID="d0298d8bf70c1d99422e3601a6dd7e8f">
  <xsd:schema xmlns:xsd="http://www.w3.org/2001/XMLSchema" xmlns:xs="http://www.w3.org/2001/XMLSchema" xmlns:p="http://schemas.microsoft.com/office/2006/metadata/properties" xmlns:ns2="1c94c4eb-8d9a-4803-aaf3-a0d522d4a0c1" xmlns:ns3="dbdcd6f5-6d71-46a4-8d21-c993b328907f" targetNamespace="http://schemas.microsoft.com/office/2006/metadata/properties" ma:root="true" ma:fieldsID="579b1919e8702ff276721304141ad19d" ns2:_="" ns3:_="">
    <xsd:import namespace="1c94c4eb-8d9a-4803-aaf3-a0d522d4a0c1"/>
    <xsd:import namespace="dbdcd6f5-6d71-46a4-8d21-c993b32890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94c4eb-8d9a-4803-aaf3-a0d522d4a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Afmeldingsstatus" ma:internalName="Afmeldings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cd6f5-6d71-46a4-8d21-c993b328907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c94c4eb-8d9a-4803-aaf3-a0d522d4a0c1" xsi:nil="true"/>
  </documentManagement>
</p:properties>
</file>

<file path=customXml/itemProps1.xml><?xml version="1.0" encoding="utf-8"?>
<ds:datastoreItem xmlns:ds="http://schemas.openxmlformats.org/officeDocument/2006/customXml" ds:itemID="{E7BFEF05-D2BF-44C1-8A4B-D0654FCBF50A}"/>
</file>

<file path=customXml/itemProps2.xml><?xml version="1.0" encoding="utf-8"?>
<ds:datastoreItem xmlns:ds="http://schemas.openxmlformats.org/officeDocument/2006/customXml" ds:itemID="{BF61F634-47C1-4493-A07E-179618773A30}"/>
</file>

<file path=customXml/itemProps3.xml><?xml version="1.0" encoding="utf-8"?>
<ds:datastoreItem xmlns:ds="http://schemas.openxmlformats.org/officeDocument/2006/customXml" ds:itemID="{751FFC30-4020-451D-97F4-C5F4155AC6D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2437</TotalTime>
  <Words>598</Words>
  <Application>Microsoft Macintosh PowerPoint</Application>
  <PresentationFormat>On-screen Show (16:9)</PresentationFormat>
  <Paragraphs>133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Understanding the Modal Shift in Response to Bike-sharing Systems in the City of Delft －Survey data and insights</vt:lpstr>
      <vt:lpstr>PowerPoint Presentation</vt:lpstr>
      <vt:lpstr>Background</vt:lpstr>
      <vt:lpstr>PowerPoint Presentation</vt:lpstr>
      <vt:lpstr>PowerPoint Presentation</vt:lpstr>
      <vt:lpstr>PowerPoint Presentation</vt:lpstr>
      <vt:lpstr>Sample composition</vt:lpstr>
      <vt:lpstr>Sample composition</vt:lpstr>
      <vt:lpstr>Sample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/>
  <cp:revision>240</cp:revision>
  <cp:lastPrinted>2019-10-31T15:34:57Z</cp:lastPrinted>
  <dcterms:created xsi:type="dcterms:W3CDTF">2015-07-09T11:57:30Z</dcterms:created>
  <dcterms:modified xsi:type="dcterms:W3CDTF">2019-11-06T17:06:55Z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0x0101006894574C20F97F4299F30583D423F0F5</vt:lpwstr>
  </property>
</Properties>
</file>